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51" r:id="rId1"/>
    <p:sldMasterId id="2147483869" r:id="rId2"/>
  </p:sldMasterIdLst>
  <p:notesMasterIdLst>
    <p:notesMasterId r:id="rId23"/>
  </p:notesMasterIdLst>
  <p:handoutMasterIdLst>
    <p:handoutMasterId r:id="rId24"/>
  </p:handoutMasterIdLst>
  <p:sldIdLst>
    <p:sldId id="256" r:id="rId3"/>
    <p:sldId id="1035" r:id="rId4"/>
    <p:sldId id="258" r:id="rId5"/>
    <p:sldId id="1052" r:id="rId6"/>
    <p:sldId id="289" r:id="rId7"/>
    <p:sldId id="1054" r:id="rId8"/>
    <p:sldId id="1053" r:id="rId9"/>
    <p:sldId id="282" r:id="rId10"/>
    <p:sldId id="269" r:id="rId11"/>
    <p:sldId id="263" r:id="rId12"/>
    <p:sldId id="265" r:id="rId13"/>
    <p:sldId id="294" r:id="rId14"/>
    <p:sldId id="262" r:id="rId15"/>
    <p:sldId id="295" r:id="rId16"/>
    <p:sldId id="264" r:id="rId17"/>
    <p:sldId id="268" r:id="rId18"/>
    <p:sldId id="270" r:id="rId19"/>
    <p:sldId id="1055" r:id="rId20"/>
    <p:sldId id="1041" r:id="rId21"/>
    <p:sldId id="104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F1DE"/>
    <a:srgbClr val="15ABEC"/>
    <a:srgbClr val="002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726" autoAdjust="0"/>
  </p:normalViewPr>
  <p:slideViewPr>
    <p:cSldViewPr snapToGrid="0">
      <p:cViewPr varScale="1">
        <p:scale>
          <a:sx n="55" d="100"/>
          <a:sy n="55" d="100"/>
        </p:scale>
        <p:origin x="1096" y="3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75" d="100"/>
          <a:sy n="75" d="100"/>
        </p:scale>
        <p:origin x="3390"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26B98C-713B-4B72-A4D4-019F5DA80C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C270BE1-CA36-4E08-BA4E-AC3C07DBA5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62039D-F6B0-4B3D-87CD-5EA4BC8D3B27}" type="datetimeFigureOut">
              <a:rPr lang="en-US" smtClean="0"/>
              <a:t>6/6/2024</a:t>
            </a:fld>
            <a:endParaRPr lang="en-US" dirty="0"/>
          </a:p>
        </p:txBody>
      </p:sp>
      <p:sp>
        <p:nvSpPr>
          <p:cNvPr id="4" name="Footer Placeholder 3">
            <a:extLst>
              <a:ext uri="{FF2B5EF4-FFF2-40B4-BE49-F238E27FC236}">
                <a16:creationId xmlns:a16="http://schemas.microsoft.com/office/drawing/2014/main" id="{87346B8E-2606-4769-BF30-459644BE4B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BEC229D-172E-43E4-8A96-CF0E11D3D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3B6B68-6C65-4B67-BFEC-C9B9E8911328}" type="slidenum">
              <a:rPr lang="en-US" smtClean="0"/>
              <a:t>‹#›</a:t>
            </a:fld>
            <a:endParaRPr lang="en-US" dirty="0"/>
          </a:p>
        </p:txBody>
      </p:sp>
    </p:spTree>
    <p:extLst>
      <p:ext uri="{BB962C8B-B14F-4D97-AF65-F5344CB8AC3E}">
        <p14:creationId xmlns:p14="http://schemas.microsoft.com/office/powerpoint/2010/main" val="1730898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246888" y="3134806"/>
            <a:ext cx="6373368" cy="569829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id="{EB9A72EB-8446-4162-8400-EAE51CA4B002}"/>
              </a:ext>
            </a:extLst>
          </p:cNvPr>
          <p:cNvSpPr>
            <a:spLocks noGrp="1" noRot="1" noChangeAspect="1"/>
          </p:cNvSpPr>
          <p:nvPr>
            <p:ph type="sldImg" idx="2"/>
          </p:nvPr>
        </p:nvSpPr>
        <p:spPr>
          <a:xfrm>
            <a:off x="1333500" y="658368"/>
            <a:ext cx="4191000" cy="2357438"/>
          </a:xfrm>
          <a:prstGeom prst="rect">
            <a:avLst/>
          </a:prstGeom>
          <a:noFill/>
          <a:ln w="12700">
            <a:solidFill>
              <a:prstClr val="black"/>
            </a:solidFill>
          </a:ln>
        </p:spPr>
        <p:txBody>
          <a:bodyPr vert="horz" lIns="91440" tIns="45720" rIns="91440" bIns="45720" rtlCol="0" anchor="ctr"/>
          <a:lstStyle/>
          <a:p>
            <a:endParaRPr lang="en-US" dirty="0"/>
          </a:p>
        </p:txBody>
      </p:sp>
      <p:sp>
        <p:nvSpPr>
          <p:cNvPr id="10" name="TextBox 9">
            <a:extLst>
              <a:ext uri="{FF2B5EF4-FFF2-40B4-BE49-F238E27FC236}">
                <a16:creationId xmlns:a16="http://schemas.microsoft.com/office/drawing/2014/main" id="{F59BBFC6-D472-4F66-A33B-98EEDC87B9D3}"/>
              </a:ext>
            </a:extLst>
          </p:cNvPr>
          <p:cNvSpPr txBox="1"/>
          <p:nvPr/>
        </p:nvSpPr>
        <p:spPr>
          <a:xfrm rot="16200000">
            <a:off x="-840060" y="1686780"/>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
        <p:nvSpPr>
          <p:cNvPr id="11" name="TextBox 10">
            <a:extLst>
              <a:ext uri="{FF2B5EF4-FFF2-40B4-BE49-F238E27FC236}">
                <a16:creationId xmlns:a16="http://schemas.microsoft.com/office/drawing/2014/main" id="{DA573FBF-EDF7-4974-B2B2-CF1E73B474F9}"/>
              </a:ext>
            </a:extLst>
          </p:cNvPr>
          <p:cNvSpPr txBox="1"/>
          <p:nvPr/>
        </p:nvSpPr>
        <p:spPr>
          <a:xfrm rot="5400000">
            <a:off x="5396148" y="1686780"/>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
        <p:nvSpPr>
          <p:cNvPr id="23" name="TextBox 22">
            <a:extLst>
              <a:ext uri="{FF2B5EF4-FFF2-40B4-BE49-F238E27FC236}">
                <a16:creationId xmlns:a16="http://schemas.microsoft.com/office/drawing/2014/main" id="{92C8F8D4-DFC9-4259-86F5-A4F987BA15DE}"/>
              </a:ext>
            </a:extLst>
          </p:cNvPr>
          <p:cNvSpPr txBox="1"/>
          <p:nvPr/>
        </p:nvSpPr>
        <p:spPr>
          <a:xfrm>
            <a:off x="246888" y="8887968"/>
            <a:ext cx="6290183" cy="184666"/>
          </a:xfrm>
          <a:prstGeom prst="rect">
            <a:avLst/>
          </a:prstGeom>
          <a:noFill/>
        </p:spPr>
        <p:txBody>
          <a:bodyPr wrap="none" lIns="0" tIns="0" rIns="0" bIns="0" rtlCol="0" anchor="b" anchorCtr="0">
            <a:spAutoFit/>
          </a:bodyPr>
          <a:lstStyle/>
          <a:p>
            <a:pPr marL="228600" indent="-228600"/>
            <a:fld id="{E1F39F5E-4058-4856-B2BD-0FDE5C1B6221}" type="slidenum">
              <a:rPr lang="en-US" sz="600" smtClean="0"/>
              <a:t>‹#›</a:t>
            </a:fld>
            <a:r>
              <a:rPr lang="en-US" sz="600" dirty="0"/>
              <a:t>	© 2021 Gartner, Inc. and/or its affiliates. All rights reserved. Gartner is a registered trademark of Gartner, Inc. or its affiliates.</a:t>
            </a:r>
            <a:br>
              <a:rPr lang="en-US" sz="600" dirty="0"/>
            </a:br>
            <a:r>
              <a:rPr lang="en-US" sz="600" b="1" dirty="0"/>
              <a:t>INTERNAL — FOR INTERNAL USE ONLY or RESTRICTED [CHOOSE ONE — DELETE AS APPROPRIATE]</a:t>
            </a:r>
            <a:r>
              <a:rPr lang="en-US" sz="600" dirty="0"/>
              <a:t> | Version X.X | Last updated [insert date format: DD Month YYYY]</a:t>
            </a:r>
          </a:p>
        </p:txBody>
      </p:sp>
      <p:sp>
        <p:nvSpPr>
          <p:cNvPr id="26" name="TextBox 25">
            <a:extLst>
              <a:ext uri="{FF2B5EF4-FFF2-40B4-BE49-F238E27FC236}">
                <a16:creationId xmlns:a16="http://schemas.microsoft.com/office/drawing/2014/main" id="{EF32A807-544A-4EBE-989F-ECAA016BF8D1}"/>
              </a:ext>
            </a:extLst>
          </p:cNvPr>
          <p:cNvSpPr txBox="1"/>
          <p:nvPr/>
        </p:nvSpPr>
        <p:spPr>
          <a:xfrm>
            <a:off x="246887" y="128016"/>
            <a:ext cx="6327648" cy="244682"/>
          </a:xfrm>
          <a:prstGeom prst="rect">
            <a:avLst/>
          </a:prstGeom>
          <a:noFill/>
        </p:spPr>
        <p:txBody>
          <a:bodyPr wrap="square" lIns="0" rtlCol="0">
            <a:spAutoFit/>
          </a:bodyPr>
          <a:lstStyle/>
          <a:p>
            <a:pPr>
              <a:lnSpc>
                <a:spcPct val="90000"/>
              </a:lnSpc>
            </a:pPr>
            <a:r>
              <a:rPr lang="en-US" sz="1100" b="1" dirty="0">
                <a:solidFill>
                  <a:schemeClr val="tx1"/>
                </a:solidFill>
              </a:rPr>
              <a:t>Presentation Title</a:t>
            </a:r>
          </a:p>
        </p:txBody>
      </p:sp>
    </p:spTree>
    <p:extLst>
      <p:ext uri="{BB962C8B-B14F-4D97-AF65-F5344CB8AC3E}">
        <p14:creationId xmlns:p14="http://schemas.microsoft.com/office/powerpoint/2010/main" val="922378356"/>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Aft>
        <a:spcPts val="600"/>
      </a:spcAft>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atabricks.com/solutions/data-engineer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databricks.com/product/unity-catalog" TargetMode="External"/><Relationship Id="rId3" Type="http://schemas.openxmlformats.org/officeDocument/2006/relationships/hyperlink" Target="https://databricks.com/product/photon" TargetMode="External"/><Relationship Id="rId7" Type="http://schemas.openxmlformats.org/officeDocument/2006/relationships/hyperlink" Target="https://databricks.com/product/delta-lake-on-databrick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atabricks.com/product/data-lakehouse" TargetMode="External"/><Relationship Id="rId5" Type="http://schemas.openxmlformats.org/officeDocument/2006/relationships/hyperlink" Target="https://docs.databricks.com/spark/latest/structured-streaming/index.html" TargetMode="External"/><Relationship Id="rId4" Type="http://schemas.openxmlformats.org/officeDocument/2006/relationships/hyperlink" Target="https://databricks.com/blog/2021/11/02/databricks-sets-official-data-warehousing-performance-record.html" TargetMode="External"/><Relationship Id="rId9" Type="http://schemas.openxmlformats.org/officeDocument/2006/relationships/hyperlink" Target="https://databricks.com/product/delta-shari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US" dirty="0"/>
              <a:t>Ver 2020-1119</a:t>
            </a:r>
          </a:p>
          <a:p>
            <a:endParaRPr lang="en-US" dirty="0"/>
          </a:p>
        </p:txBody>
      </p:sp>
      <p:sp>
        <p:nvSpPr>
          <p:cNvPr id="4" name="Rectangle 103">
            <a:extLst>
              <a:ext uri="{FF2B5EF4-FFF2-40B4-BE49-F238E27FC236}">
                <a16:creationId xmlns:a16="http://schemas.microsoft.com/office/drawing/2014/main" id="{B3772AE2-76C5-43EB-BBF0-1E8DDB46AEB7}"/>
              </a:ext>
            </a:extLst>
          </p:cNvPr>
          <p:cNvSpPr>
            <a:spLocks noChangeArrowheads="1"/>
          </p:cNvSpPr>
          <p:nvPr/>
        </p:nvSpPr>
        <p:spPr bwMode="gray">
          <a:xfrm>
            <a:off x="3862389" y="655411"/>
            <a:ext cx="2618422" cy="420582"/>
          </a:xfrm>
          <a:prstGeom prst="rect">
            <a:avLst/>
          </a:prstGeom>
          <a:noFill/>
          <a:ln w="9525">
            <a:noFill/>
            <a:miter lim="800000"/>
            <a:headEnd/>
            <a:tailEnd/>
          </a:ln>
        </p:spPr>
        <p:txBody>
          <a:bodyPr wrap="square" lIns="65028" tIns="25377" rIns="65028" bIns="25377">
            <a:spAutoFit/>
          </a:bodyPr>
          <a:lstStyle/>
          <a:p>
            <a:pPr algn="l" defTabSz="947738">
              <a:lnSpc>
                <a:spcPct val="100000"/>
              </a:lnSpc>
              <a:spcBef>
                <a:spcPct val="0"/>
              </a:spcBef>
              <a:spcAft>
                <a:spcPct val="0"/>
              </a:spcAft>
            </a:pPr>
            <a:r>
              <a:rPr lang="en-US" sz="1200" dirty="0">
                <a:solidFill>
                  <a:srgbClr val="000000"/>
                </a:solidFill>
              </a:rPr>
              <a:t>Presenter's Name</a:t>
            </a:r>
          </a:p>
          <a:p>
            <a:pPr algn="l" defTabSz="947738">
              <a:lnSpc>
                <a:spcPct val="100000"/>
              </a:lnSpc>
              <a:spcBef>
                <a:spcPct val="0"/>
              </a:spcBef>
              <a:spcAft>
                <a:spcPct val="0"/>
              </a:spcAft>
            </a:pPr>
            <a:r>
              <a:rPr lang="en-US" sz="1200" dirty="0">
                <a:solidFill>
                  <a:srgbClr val="000000"/>
                </a:solidFill>
              </a:rPr>
              <a:t>Presenter's Name</a:t>
            </a:r>
          </a:p>
        </p:txBody>
      </p:sp>
    </p:spTree>
    <p:extLst>
      <p:ext uri="{BB962C8B-B14F-4D97-AF65-F5344CB8AC3E}">
        <p14:creationId xmlns:p14="http://schemas.microsoft.com/office/powerpoint/2010/main" val="4104669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g13d286fe8e5_0_180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8" name="Google Shape;2648;g13d286fe8e5_0_18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a:solidFill>
                  <a:srgbClr val="1B3139"/>
                </a:solidFill>
                <a:highlight>
                  <a:schemeClr val="lt1"/>
                </a:highlight>
                <a:latin typeface="DM Sans"/>
                <a:ea typeface="DM Sans"/>
                <a:cs typeface="DM Sans"/>
                <a:sym typeface="DM Sans"/>
              </a:rPr>
              <a:t>Delta Live Tables (DLT) is the first ETL framework that uses a simple declarative approach to building reliable data pipelines and automatically managing your infrastructure at scale so data analysts and engineers can spend less time on tooling and focus on getting value from data. With DLT, engineers are able to treat their data as code and apply modern software engineering best practices like testing, error handling, monitoring and documentation to deploy reliable pipelines at scale.</a:t>
            </a:r>
            <a:endParaRPr sz="1200">
              <a:solidFill>
                <a:srgbClr val="1B3139"/>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400"/>
              <a:buFont typeface="Arial"/>
              <a:buNone/>
            </a:pPr>
            <a:endParaRPr sz="1200">
              <a:solidFill>
                <a:srgbClr val="1B3139"/>
              </a:solidFill>
              <a:highlight>
                <a:schemeClr val="lt1"/>
              </a:highlight>
              <a:latin typeface="DM Sans"/>
              <a:ea typeface="DM Sans"/>
              <a:cs typeface="DM Sans"/>
              <a:sym typeface="DM Sans"/>
            </a:endParaRPr>
          </a:p>
          <a:p>
            <a:pPr marL="457200" lvl="0" indent="-228600" algn="l" rtl="0">
              <a:lnSpc>
                <a:spcPct val="115000"/>
              </a:lnSpc>
              <a:spcBef>
                <a:spcPts val="0"/>
              </a:spcBef>
              <a:spcAft>
                <a:spcPts val="0"/>
              </a:spcAft>
              <a:buClr>
                <a:srgbClr val="1B3139"/>
              </a:buClr>
              <a:buSzPts val="1200"/>
              <a:buFont typeface="DM Sans"/>
              <a:buNone/>
            </a:pPr>
            <a:r>
              <a:rPr lang="en-US" sz="1200" b="1">
                <a:solidFill>
                  <a:srgbClr val="1B3139"/>
                </a:solidFill>
                <a:highlight>
                  <a:schemeClr val="lt1"/>
                </a:highlight>
                <a:latin typeface="DM Sans"/>
                <a:ea typeface="DM Sans"/>
                <a:cs typeface="DM Sans"/>
                <a:sym typeface="DM Sans"/>
              </a:rPr>
              <a:t>Accelerate ETL development:</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marL="914400" lvl="1" indent="-317500" algn="l" rtl="0">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solutions that require you to manually hand-stitch fragments of code to build end-to-end pipelines, DLT makes it possible to declaratively express entire data flows in </a:t>
            </a:r>
            <a:r>
              <a:rPr lang="en-US" sz="1200" b="1">
                <a:solidFill>
                  <a:srgbClr val="1B3139"/>
                </a:solidFill>
                <a:highlight>
                  <a:schemeClr val="lt1"/>
                </a:highlight>
                <a:latin typeface="DM Sans"/>
                <a:ea typeface="DM Sans"/>
                <a:cs typeface="DM Sans"/>
                <a:sym typeface="DM Sans"/>
              </a:rPr>
              <a:t>SQL and Python.</a:t>
            </a:r>
            <a:endParaRPr sz="1200" b="1">
              <a:solidFill>
                <a:srgbClr val="1B3139"/>
              </a:solidFill>
              <a:highlight>
                <a:schemeClr val="lt1"/>
              </a:highlight>
              <a:latin typeface="DM Sans"/>
              <a:ea typeface="DM Sans"/>
              <a:cs typeface="DM Sans"/>
              <a:sym typeface="DM Sans"/>
            </a:endParaRPr>
          </a:p>
          <a:p>
            <a:pPr marL="914400" lvl="1" indent="-317500" algn="l" rtl="0">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 In addition, DLT natively enables</a:t>
            </a:r>
            <a:r>
              <a:rPr lang="en-US" sz="1200" b="1">
                <a:solidFill>
                  <a:srgbClr val="1B3139"/>
                </a:solidFill>
                <a:highlight>
                  <a:schemeClr val="lt1"/>
                </a:highlight>
                <a:latin typeface="DM Sans"/>
                <a:ea typeface="DM Sans"/>
                <a:cs typeface="DM Sans"/>
                <a:sym typeface="DM Sans"/>
              </a:rPr>
              <a:t> modern software engineering best practices </a:t>
            </a:r>
            <a:r>
              <a:rPr lang="en-US" sz="1200">
                <a:solidFill>
                  <a:srgbClr val="1B3139"/>
                </a:solidFill>
                <a:highlight>
                  <a:schemeClr val="lt1"/>
                </a:highlight>
                <a:latin typeface="DM Sans"/>
                <a:ea typeface="DM Sans"/>
                <a:cs typeface="DM Sans"/>
                <a:sym typeface="DM Sans"/>
              </a:rPr>
              <a:t>like the ability to develop in environment(s) separate from production, the ability to easily test it before deploying, deploy and manage environments using parameterization, unit testing and documentation. As a result, you can simplify the development, testing, deployment, operations and monitoring of ETL pipelines with first-class constructs for expressing transformations, CI/CD, SLAs and quality expectations, and seamlessly handling batch and streaming in a single API.</a:t>
            </a:r>
            <a:endParaRPr sz="1200">
              <a:solidFill>
                <a:srgbClr val="1B3139"/>
              </a:solidFill>
              <a:highlight>
                <a:schemeClr val="lt1"/>
              </a:highlight>
              <a:latin typeface="DM Sans"/>
              <a:ea typeface="DM Sans"/>
              <a:cs typeface="DM Sans"/>
              <a:sym typeface="DM Sans"/>
            </a:endParaRPr>
          </a:p>
          <a:p>
            <a:pPr marL="457200" lvl="0" indent="-228600" algn="l" rtl="0">
              <a:lnSpc>
                <a:spcPct val="115000"/>
              </a:lnSpc>
              <a:spcBef>
                <a:spcPts val="3000"/>
              </a:spcBef>
              <a:spcAft>
                <a:spcPts val="0"/>
              </a:spcAft>
              <a:buClr>
                <a:srgbClr val="1B3139"/>
              </a:buClr>
              <a:buSzPts val="1200"/>
              <a:buFont typeface="DM Sans"/>
              <a:buNone/>
            </a:pPr>
            <a:r>
              <a:rPr lang="en-US" sz="1200" b="1">
                <a:solidFill>
                  <a:srgbClr val="1B3139"/>
                </a:solidFill>
                <a:highlight>
                  <a:schemeClr val="lt1"/>
                </a:highlight>
                <a:latin typeface="DM Sans"/>
                <a:ea typeface="DM Sans"/>
                <a:cs typeface="DM Sans"/>
                <a:sym typeface="DM Sans"/>
              </a:rPr>
              <a:t>Automatically manage infrastructure:</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marL="914400" lvl="1" indent="-317500" algn="l" rtl="0">
              <a:lnSpc>
                <a:spcPct val="115000"/>
              </a:lnSpc>
              <a:spcBef>
                <a:spcPts val="3000"/>
              </a:spcBef>
              <a:spcAft>
                <a:spcPts val="0"/>
              </a:spcAft>
              <a:buClr>
                <a:schemeClr val="dk1"/>
              </a:buClr>
              <a:buSzPts val="1400"/>
              <a:buAutoNum type="alphaLcPeriod"/>
            </a:pPr>
            <a:r>
              <a:rPr lang="en-US" sz="1200" b="1">
                <a:solidFill>
                  <a:srgbClr val="1B3139"/>
                </a:solidFill>
                <a:highlight>
                  <a:schemeClr val="lt1"/>
                </a:highlight>
                <a:latin typeface="DM Sans"/>
                <a:ea typeface="DM Sans"/>
                <a:cs typeface="DM Sans"/>
                <a:sym typeface="DM Sans"/>
              </a:rPr>
              <a:t>Sizing clusters</a:t>
            </a:r>
            <a:r>
              <a:rPr lang="en-US" sz="1200">
                <a:solidFill>
                  <a:srgbClr val="1B3139"/>
                </a:solidFill>
                <a:highlight>
                  <a:schemeClr val="lt1"/>
                </a:highlight>
                <a:latin typeface="DM Sans"/>
                <a:ea typeface="DM Sans"/>
                <a:cs typeface="DM Sans"/>
                <a:sym typeface="DM Sans"/>
              </a:rPr>
              <a:t> for optimal performance given changing, unpredictable data volumes can be challenging and lead to overprovisioning. DLT automatically scales compute to meet performance SLAs by providing the user with the option to set the minimum and maximum number of instances and let DLT size up the cluster according to cluster utilization. </a:t>
            </a:r>
            <a:endParaRPr sz="1200">
              <a:solidFill>
                <a:srgbClr val="1B3139"/>
              </a:solidFill>
              <a:highlight>
                <a:schemeClr val="lt1"/>
              </a:highlight>
              <a:latin typeface="DM Sans"/>
              <a:ea typeface="DM Sans"/>
              <a:cs typeface="DM Sans"/>
              <a:sym typeface="DM Sans"/>
            </a:endParaRPr>
          </a:p>
          <a:p>
            <a:pPr marL="914400" lvl="1" indent="-317500" algn="l" rtl="0">
              <a:lnSpc>
                <a:spcPct val="115000"/>
              </a:lnSpc>
              <a:spcBef>
                <a:spcPts val="3000"/>
              </a:spcBef>
              <a:spcAft>
                <a:spcPts val="0"/>
              </a:spcAft>
              <a:buClr>
                <a:schemeClr val="dk1"/>
              </a:buClr>
              <a:buSzPts val="1400"/>
              <a:buAutoNum type="alphaLcPeriod"/>
            </a:pPr>
            <a:r>
              <a:rPr lang="en-US" sz="1200" b="1">
                <a:solidFill>
                  <a:srgbClr val="1B3139"/>
                </a:solidFill>
                <a:highlight>
                  <a:schemeClr val="lt1"/>
                </a:highlight>
                <a:latin typeface="DM Sans"/>
                <a:ea typeface="DM Sans"/>
                <a:cs typeface="DM Sans"/>
                <a:sym typeface="DM Sans"/>
              </a:rPr>
              <a:t>Error handling </a:t>
            </a:r>
            <a:r>
              <a:rPr lang="en-US" sz="1200">
                <a:solidFill>
                  <a:srgbClr val="1B3139"/>
                </a:solidFill>
                <a:highlight>
                  <a:schemeClr val="lt1"/>
                </a:highlight>
                <a:latin typeface="DM Sans"/>
                <a:ea typeface="DM Sans"/>
                <a:cs typeface="DM Sans"/>
                <a:sym typeface="DM Sans"/>
              </a:rPr>
              <a:t>and recovery, and performance optimization are all handled automatically. With DLT, you can focus on data transformation instead of operations.</a:t>
            </a:r>
            <a:endParaRPr sz="1200">
              <a:solidFill>
                <a:srgbClr val="1B3139"/>
              </a:solidFill>
              <a:highlight>
                <a:schemeClr val="lt1"/>
              </a:highlight>
              <a:latin typeface="DM Sans"/>
              <a:ea typeface="DM Sans"/>
              <a:cs typeface="DM Sans"/>
              <a:sym typeface="DM Sans"/>
            </a:endParaRPr>
          </a:p>
          <a:p>
            <a:pPr marL="457200" lvl="0" indent="-228600" algn="l" rtl="0">
              <a:lnSpc>
                <a:spcPct val="115000"/>
              </a:lnSpc>
              <a:spcBef>
                <a:spcPts val="3000"/>
              </a:spcBef>
              <a:spcAft>
                <a:spcPts val="0"/>
              </a:spcAft>
              <a:buClr>
                <a:srgbClr val="1B3139"/>
              </a:buClr>
              <a:buSzPts val="1200"/>
              <a:buFont typeface="DM Sans"/>
              <a:buNone/>
            </a:pPr>
            <a:r>
              <a:rPr lang="en-US" sz="1200" b="1">
                <a:solidFill>
                  <a:srgbClr val="1B3139"/>
                </a:solidFill>
                <a:highlight>
                  <a:schemeClr val="lt1"/>
                </a:highlight>
                <a:latin typeface="DM Sans"/>
                <a:ea typeface="DM Sans"/>
                <a:cs typeface="DM Sans"/>
                <a:sym typeface="DM Sans"/>
              </a:rPr>
              <a:t>Data confidence:</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marL="914400" lvl="1" indent="-317500" algn="l" rtl="0">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DLT makes it easy to create trusted data sources by including first-class support for data quality management and monitoring tools using a feature called Expectations.</a:t>
            </a:r>
            <a:endParaRPr sz="1200">
              <a:solidFill>
                <a:srgbClr val="1B3139"/>
              </a:solidFill>
              <a:highlight>
                <a:schemeClr val="lt1"/>
              </a:highlight>
              <a:latin typeface="DM Sans"/>
              <a:ea typeface="DM Sans"/>
              <a:cs typeface="DM Sans"/>
              <a:sym typeface="DM Sans"/>
            </a:endParaRPr>
          </a:p>
          <a:p>
            <a:pPr marL="914400" lvl="1" indent="-317500" algn="l" rtl="0">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Expectations help prevent bad data from flowing into tables, track data quality over time, and provide tools to troubleshoot bad data with granular pipeline observability so you get a high-fidelity lineage diagram of your pipeline, track dependencies, and aggregate data quality metrics across all of your pipelines.</a:t>
            </a:r>
            <a:endParaRPr sz="1200">
              <a:solidFill>
                <a:srgbClr val="1B3139"/>
              </a:solidFill>
              <a:highlight>
                <a:schemeClr val="lt1"/>
              </a:highlight>
              <a:latin typeface="DM Sans"/>
              <a:ea typeface="DM Sans"/>
              <a:cs typeface="DM Sans"/>
              <a:sym typeface="DM Sans"/>
            </a:endParaRPr>
          </a:p>
          <a:p>
            <a:pPr marL="457200" lvl="0" indent="-228600" algn="l" rtl="0">
              <a:lnSpc>
                <a:spcPct val="115000"/>
              </a:lnSpc>
              <a:spcBef>
                <a:spcPts val="3000"/>
              </a:spcBef>
              <a:spcAft>
                <a:spcPts val="0"/>
              </a:spcAft>
              <a:buClr>
                <a:srgbClr val="1B3139"/>
              </a:buClr>
              <a:buSzPts val="1200"/>
              <a:buFont typeface="DM Sans"/>
              <a:buNone/>
            </a:pPr>
            <a:r>
              <a:rPr lang="en-US" sz="1200" b="1">
                <a:solidFill>
                  <a:srgbClr val="1B3139"/>
                </a:solidFill>
                <a:highlight>
                  <a:schemeClr val="lt1"/>
                </a:highlight>
                <a:latin typeface="DM Sans"/>
                <a:ea typeface="DM Sans"/>
                <a:cs typeface="DM Sans"/>
                <a:sym typeface="DM Sans"/>
              </a:rPr>
              <a:t>Simplified batch and streaming:</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marL="914400" lvl="1" indent="-317500" algn="l" rtl="0">
              <a:lnSpc>
                <a:spcPct val="115000"/>
              </a:lnSpc>
              <a:spcBef>
                <a:spcPts val="30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other products that force you to deal with streaming and batch workloads separately, DLT supports any type of data workload with a single API so data engineers and analysts alike can build cloud-scale data pipelines faster and without needing to have advanced data engineering skills.</a:t>
            </a:r>
            <a:endParaRPr sz="1200">
              <a:solidFill>
                <a:srgbClr val="1B3139"/>
              </a:solidFill>
              <a:highlight>
                <a:schemeClr val="lt1"/>
              </a:highlight>
              <a:latin typeface="DM Sans"/>
              <a:ea typeface="DM Sans"/>
              <a:cs typeface="DM Sans"/>
              <a:sym typeface="DM Sans"/>
            </a:endParaRPr>
          </a:p>
          <a:p>
            <a:pPr marL="0" lvl="0" indent="0" algn="l" rtl="0">
              <a:lnSpc>
                <a:spcPct val="100000"/>
              </a:lnSpc>
              <a:spcBef>
                <a:spcPts val="3000"/>
              </a:spcBef>
              <a:spcAft>
                <a:spcPts val="0"/>
              </a:spcAft>
              <a:buClr>
                <a:schemeClr val="dk1"/>
              </a:buClr>
              <a:buSzPts val="1400"/>
              <a:buFont typeface="Arial"/>
              <a:buNone/>
            </a:pPr>
            <a:endParaRPr sz="1200">
              <a:solidFill>
                <a:srgbClr val="1B3139"/>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3d286fe8e5_0_269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9" name="Google Shape;3339;g13d286fe8e5_0_26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1B3139"/>
                </a:solidFill>
                <a:highlight>
                  <a:srgbClr val="FFFFFF"/>
                </a:highlight>
                <a:latin typeface="DM Sans"/>
                <a:ea typeface="DM Sans"/>
                <a:cs typeface="DM Sans"/>
                <a:sym typeface="DM Sans"/>
              </a:rPr>
              <a:t>Delta Live Tables (DLT) is the first ETL framework that uses a simple declarative approach to building reliable data pipelines and automatically managing your infrastructure at scale so data analysts and engineers can spend less time on tooling and focus on getting value from data. With DLT, engineers are able to treat their data as code and apply modern software engineering best practices like testing, error handling, monitoring and documentation to deploy reliable pipelines at scale.</a:t>
            </a:r>
            <a:endParaRPr>
              <a:solidFill>
                <a:srgbClr val="1B3139"/>
              </a:solidFill>
              <a:highlight>
                <a:srgbClr val="FFFFFF"/>
              </a:highlight>
              <a:latin typeface="DM Sans"/>
              <a:ea typeface="DM Sans"/>
              <a:cs typeface="DM Sans"/>
              <a:sym typeface="DM Sans"/>
            </a:endParaRPr>
          </a:p>
          <a:p>
            <a:pPr marL="0" lvl="0" indent="0" algn="l" rtl="0">
              <a:lnSpc>
                <a:spcPct val="100000"/>
              </a:lnSpc>
              <a:spcBef>
                <a:spcPts val="0"/>
              </a:spcBef>
              <a:spcAft>
                <a:spcPts val="0"/>
              </a:spcAft>
              <a:buSzPts val="1400"/>
              <a:buNone/>
            </a:pPr>
            <a:endParaRPr>
              <a:solidFill>
                <a:srgbClr val="1B3139"/>
              </a:solidFill>
              <a:highlight>
                <a:srgbClr val="FFFFFF"/>
              </a:highlight>
              <a:latin typeface="DM Sans"/>
              <a:ea typeface="DM Sans"/>
              <a:cs typeface="DM Sans"/>
              <a:sym typeface="DM Sans"/>
            </a:endParaRPr>
          </a:p>
          <a:p>
            <a:pPr marL="457200" lvl="0" indent="-304800" algn="l" rtl="0">
              <a:lnSpc>
                <a:spcPct val="115000"/>
              </a:lnSpc>
              <a:spcBef>
                <a:spcPts val="0"/>
              </a:spcBef>
              <a:spcAft>
                <a:spcPts val="0"/>
              </a:spcAft>
              <a:buClr>
                <a:srgbClr val="1B3139"/>
              </a:buClr>
              <a:buSzPts val="1200"/>
              <a:buFont typeface="DM Sans"/>
              <a:buChar char="●"/>
            </a:pPr>
            <a:r>
              <a:rPr lang="en-US" b="1">
                <a:solidFill>
                  <a:srgbClr val="1B3139"/>
                </a:solidFill>
                <a:highlight>
                  <a:srgbClr val="FFFFFF"/>
                </a:highlight>
                <a:latin typeface="DM Sans"/>
                <a:ea typeface="DM Sans"/>
                <a:cs typeface="DM Sans"/>
                <a:sym typeface="DM Sans"/>
              </a:rPr>
              <a:t>Accelerate ETL development:</a:t>
            </a:r>
            <a:r>
              <a:rPr lang="en-US">
                <a:solidFill>
                  <a:srgbClr val="1B3139"/>
                </a:solidFill>
                <a:highlight>
                  <a:srgbClr val="FFFFFF"/>
                </a:highlight>
                <a:latin typeface="DM Sans"/>
                <a:ea typeface="DM Sans"/>
                <a:cs typeface="DM Sans"/>
                <a:sym typeface="DM Sans"/>
              </a:rPr>
              <a:t> Unlike solutions that require you to manually hand-stitch fragments of code to build end-to-end pipelines, DLT makes it possible to declaratively express entire data flows in SQL and Python. In addition, DLT natively enables modern software engineering best practices like the ability to develop in environment(s) separate from production, the ability to easily test it before deploying, deploy and manage environments using parameterization, unit testing and documentation. As a result, you can simplify the development, testing, deployment, operations and monitoring of ETL pipelines with first-class constructs for expressing transformations, CI/CD, SLAs and quality expectations, and seamlessly handling batch and streaming in a single API.</a:t>
            </a:r>
            <a:endParaRPr>
              <a:solidFill>
                <a:srgbClr val="1B3139"/>
              </a:solidFill>
              <a:highlight>
                <a:srgbClr val="FFFFFF"/>
              </a:highlight>
              <a:latin typeface="DM Sans"/>
              <a:ea typeface="DM Sans"/>
              <a:cs typeface="DM Sans"/>
              <a:sym typeface="DM Sans"/>
            </a:endParaRPr>
          </a:p>
          <a:p>
            <a:pPr marL="457200" lvl="0" indent="-304800" algn="l" rtl="0">
              <a:lnSpc>
                <a:spcPct val="115000"/>
              </a:lnSpc>
              <a:spcBef>
                <a:spcPts val="0"/>
              </a:spcBef>
              <a:spcAft>
                <a:spcPts val="0"/>
              </a:spcAft>
              <a:buClr>
                <a:srgbClr val="1B3139"/>
              </a:buClr>
              <a:buSzPts val="1200"/>
              <a:buFont typeface="DM Sans"/>
              <a:buChar char="●"/>
            </a:pPr>
            <a:r>
              <a:rPr lang="en-US" b="1">
                <a:solidFill>
                  <a:srgbClr val="1B3139"/>
                </a:solidFill>
                <a:highlight>
                  <a:srgbClr val="FFFFFF"/>
                </a:highlight>
                <a:latin typeface="DM Sans"/>
                <a:ea typeface="DM Sans"/>
                <a:cs typeface="DM Sans"/>
                <a:sym typeface="DM Sans"/>
              </a:rPr>
              <a:t>Automatically manage infrastructure:</a:t>
            </a:r>
            <a:r>
              <a:rPr lang="en-US">
                <a:solidFill>
                  <a:srgbClr val="1B3139"/>
                </a:solidFill>
                <a:highlight>
                  <a:srgbClr val="FFFFFF"/>
                </a:highlight>
                <a:latin typeface="DM Sans"/>
                <a:ea typeface="DM Sans"/>
                <a:cs typeface="DM Sans"/>
                <a:sym typeface="DM Sans"/>
              </a:rPr>
              <a:t> DLT was built from the ground-up to automatically manage your infrastructure and automate complex and time-consuming activities. Sizing clusters for optimal performance given changing, unpredictable data volumes can be challenging and lead to overprovisioning. DLT automatically scales compute to meet performance SLAs by providing the user with the option to set the minimum and maximum number of instances and let DLT size up the cluster according to cluster utilization. In addition, tasks like orchestration, error handling and recovery, and performance optimization are all handled automatically. With DLT, you can focus on data transformation instead of operations.</a:t>
            </a:r>
            <a:endParaRPr>
              <a:solidFill>
                <a:srgbClr val="1B3139"/>
              </a:solidFill>
              <a:highlight>
                <a:srgbClr val="FFFFFF"/>
              </a:highlight>
              <a:latin typeface="DM Sans"/>
              <a:ea typeface="DM Sans"/>
              <a:cs typeface="DM Sans"/>
              <a:sym typeface="DM Sans"/>
            </a:endParaRPr>
          </a:p>
          <a:p>
            <a:pPr marL="457200" lvl="0" indent="-304800" algn="l" rtl="0">
              <a:lnSpc>
                <a:spcPct val="115000"/>
              </a:lnSpc>
              <a:spcBef>
                <a:spcPts val="0"/>
              </a:spcBef>
              <a:spcAft>
                <a:spcPts val="0"/>
              </a:spcAft>
              <a:buClr>
                <a:srgbClr val="1B3139"/>
              </a:buClr>
              <a:buSzPts val="1200"/>
              <a:buFont typeface="DM Sans"/>
              <a:buChar char="●"/>
            </a:pPr>
            <a:r>
              <a:rPr lang="en-US" b="1">
                <a:solidFill>
                  <a:srgbClr val="1B3139"/>
                </a:solidFill>
                <a:highlight>
                  <a:srgbClr val="FFFFFF"/>
                </a:highlight>
                <a:latin typeface="DM Sans"/>
                <a:ea typeface="DM Sans"/>
                <a:cs typeface="DM Sans"/>
                <a:sym typeface="DM Sans"/>
              </a:rPr>
              <a:t>Data confidence:</a:t>
            </a:r>
            <a:r>
              <a:rPr lang="en-US">
                <a:solidFill>
                  <a:srgbClr val="1B3139"/>
                </a:solidFill>
                <a:highlight>
                  <a:srgbClr val="FFFFFF"/>
                </a:highlight>
                <a:latin typeface="DM Sans"/>
                <a:ea typeface="DM Sans"/>
                <a:cs typeface="DM Sans"/>
                <a:sym typeface="DM Sans"/>
              </a:rPr>
              <a:t> Deliver reliable data with built-in quality controls, testing, monitoring and enforcement to ensure accurate and useful BI, Data Science, and ML. DLT makes it easy to create trusted data sources by including first-class support for data quality management and monitoring tools using a feature called Expectations. Expectations help prevent bad data from flowing into tables, track data quality over time, and provide tools to troubleshoot bad data with granular pipeline observability so you get a high-fidelity lineage diagram of your pipeline, track dependencies, and aggregate data quality metrics across all of your pipelines.</a:t>
            </a:r>
            <a:endParaRPr>
              <a:solidFill>
                <a:srgbClr val="1B3139"/>
              </a:solidFill>
              <a:highlight>
                <a:srgbClr val="FFFFFF"/>
              </a:highlight>
              <a:latin typeface="DM Sans"/>
              <a:ea typeface="DM Sans"/>
              <a:cs typeface="DM Sans"/>
              <a:sym typeface="DM Sans"/>
            </a:endParaRPr>
          </a:p>
          <a:p>
            <a:pPr marL="457200" lvl="0" indent="-304800" algn="l" rtl="0">
              <a:lnSpc>
                <a:spcPct val="115000"/>
              </a:lnSpc>
              <a:spcBef>
                <a:spcPts val="0"/>
              </a:spcBef>
              <a:spcAft>
                <a:spcPts val="0"/>
              </a:spcAft>
              <a:buClr>
                <a:srgbClr val="1B3139"/>
              </a:buClr>
              <a:buSzPts val="1200"/>
              <a:buFont typeface="DM Sans"/>
              <a:buChar char="●"/>
            </a:pPr>
            <a:r>
              <a:rPr lang="en-US" b="1">
                <a:solidFill>
                  <a:srgbClr val="1B3139"/>
                </a:solidFill>
                <a:highlight>
                  <a:srgbClr val="FFFFFF"/>
                </a:highlight>
                <a:latin typeface="DM Sans"/>
                <a:ea typeface="DM Sans"/>
                <a:cs typeface="DM Sans"/>
                <a:sym typeface="DM Sans"/>
              </a:rPr>
              <a:t>Simplified batch and streaming:</a:t>
            </a:r>
            <a:r>
              <a:rPr lang="en-US">
                <a:solidFill>
                  <a:srgbClr val="1B3139"/>
                </a:solidFill>
                <a:highlight>
                  <a:srgbClr val="FFFFFF"/>
                </a:highlight>
                <a:latin typeface="DM Sans"/>
                <a:ea typeface="DM Sans"/>
                <a:cs typeface="DM Sans"/>
                <a:sym typeface="DM Sans"/>
              </a:rPr>
              <a:t> Provide the freshest/up-to-date data for apps with data self-optimized and auto-scaling data pipelines for batch or streaming processing and choose optimal cost-performance. Unlike other products that force you to deal with streaming and batch workloads separately, DLT supports any type of data workload with a single API so data engineers and analysts alike can build cloud-scale data pipelines faster and without needing to have advanced data engineering skills.</a:t>
            </a:r>
            <a:endParaRPr>
              <a:solidFill>
                <a:srgbClr val="1B3139"/>
              </a:solidFill>
              <a:highlight>
                <a:srgbClr val="FFFFFF"/>
              </a:highlight>
              <a:latin typeface="DM Sans"/>
              <a:ea typeface="DM Sans"/>
              <a:cs typeface="DM Sans"/>
              <a:sym typeface="DM Sans"/>
            </a:endParaRPr>
          </a:p>
          <a:p>
            <a:pPr marL="0" lvl="0" indent="0" algn="l" rtl="0">
              <a:lnSpc>
                <a:spcPct val="100000"/>
              </a:lnSpc>
              <a:spcBef>
                <a:spcPts val="3000"/>
              </a:spcBef>
              <a:spcAft>
                <a:spcPts val="0"/>
              </a:spcAft>
              <a:buSzPts val="1400"/>
              <a:buNone/>
            </a:pPr>
            <a:endParaRPr>
              <a:solidFill>
                <a:srgbClr val="1B3139"/>
              </a:solidFill>
              <a:highlight>
                <a:srgbClr val="FFFFFF"/>
              </a:highlight>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13d286fe8e5_0_272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7" name="Google Shape;2547;g13d286fe8e5_0_27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solidFill>
                  <a:srgbClr val="1B3139"/>
                </a:solidFill>
                <a:highlight>
                  <a:srgbClr val="FFFFFF"/>
                </a:highlight>
                <a:latin typeface="DM Sans"/>
                <a:ea typeface="DM Sans"/>
                <a:cs typeface="DM Sans"/>
                <a:sym typeface="DM Sans"/>
              </a:rPr>
              <a:t>Tens of millions of production workloads run daily on Databricks.</a:t>
            </a:r>
            <a:endParaRPr>
              <a:solidFill>
                <a:srgbClr val="1B3139"/>
              </a:solidFill>
              <a:highlight>
                <a:srgbClr val="FFFFFF"/>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n-US">
                <a:solidFill>
                  <a:srgbClr val="1B3139"/>
                </a:solidFill>
                <a:latin typeface="DM Sans"/>
                <a:ea typeface="DM Sans"/>
                <a:cs typeface="DM Sans"/>
                <a:sym typeface="DM Sans"/>
              </a:rPr>
              <a:t>With the Databricks Lakehouse Platform, data engineers have access to an </a:t>
            </a:r>
            <a:r>
              <a:rPr lang="en-US" u="sng">
                <a:solidFill>
                  <a:srgbClr val="1155CC"/>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end-to-end data engineering solution</a:t>
            </a:r>
            <a:r>
              <a:rPr lang="en-US">
                <a:solidFill>
                  <a:srgbClr val="1B3139"/>
                </a:solidFill>
                <a:latin typeface="DM Sans"/>
                <a:ea typeface="DM Sans"/>
                <a:cs typeface="DM Sans"/>
                <a:sym typeface="DM Sans"/>
              </a:rPr>
              <a:t> for </a:t>
            </a:r>
            <a:r>
              <a:rPr lang="en-US">
                <a:solidFill>
                  <a:srgbClr val="1B3139"/>
                </a:solidFill>
                <a:highlight>
                  <a:srgbClr val="FFFFFF"/>
                </a:highlight>
                <a:latin typeface="DM Sans"/>
                <a:ea typeface="DM Sans"/>
                <a:cs typeface="DM Sans"/>
                <a:sym typeface="DM Sans"/>
              </a:rPr>
              <a:t>ingesting and transforming batch and streaming data, orchestrating reliable production workflows at scale, and increasing the productivity of data teams with built-in data quality testing and support for software development best practices.</a:t>
            </a:r>
            <a:endParaRPr sz="3000"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0"/>
        <p:cNvGrpSpPr/>
        <p:nvPr/>
      </p:nvGrpSpPr>
      <p:grpSpPr>
        <a:xfrm>
          <a:off x="0" y="0"/>
          <a:ext cx="0" cy="0"/>
          <a:chOff x="0" y="0"/>
          <a:chExt cx="0" cy="0"/>
        </a:xfrm>
      </p:grpSpPr>
      <p:sp>
        <p:nvSpPr>
          <p:cNvPr id="3361" name="Google Shape;3361;g13d2c3745a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2" name="Google Shape;3362;g13d2c3745aa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The first thing I wanted to talk about is </a:t>
            </a:r>
            <a:r>
              <a:rPr lang="en-US" sz="1400" b="1">
                <a:latin typeface="Times New Roman"/>
                <a:ea typeface="Times New Roman"/>
                <a:cs typeface="Times New Roman"/>
                <a:sym typeface="Times New Roman"/>
              </a:rPr>
              <a:t>getting data into Delta Lake</a:t>
            </a:r>
            <a:r>
              <a:rPr lang="en-US" sz="1400">
                <a:latin typeface="Times New Roman"/>
                <a:ea typeface="Times New Roman"/>
                <a:cs typeface="Times New Roman"/>
                <a:sym typeface="Times New Roman"/>
              </a:rPr>
              <a:t>. Ingesting data has to be reliable and has to scale. As volume grows, you need a way to ingest data easily, and with the ability to do change-data-capture, or CDC.</a:t>
            </a:r>
            <a:endParaRPr sz="1400">
              <a:latin typeface="Times New Roman"/>
              <a:ea typeface="Times New Roman"/>
              <a:cs typeface="Times New Roman"/>
              <a:sym typeface="Times New Roman"/>
            </a:endParaRPr>
          </a:p>
          <a:p>
            <a:pPr marL="457200" lvl="0" indent="-317500" algn="l" rtl="0">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a:t>
            </a:r>
            <a:r>
              <a:rPr lang="en-US" sz="1400" b="1">
                <a:latin typeface="Times New Roman"/>
                <a:ea typeface="Times New Roman"/>
                <a:cs typeface="Times New Roman"/>
                <a:sym typeface="Times New Roman"/>
              </a:rPr>
              <a:t>incrementally and efficiently processes</a:t>
            </a:r>
            <a:r>
              <a:rPr lang="en-US" sz="1400">
                <a:latin typeface="Times New Roman"/>
                <a:ea typeface="Times New Roman"/>
                <a:cs typeface="Times New Roman"/>
                <a:sym typeface="Times New Roman"/>
              </a:rPr>
              <a:t> new data files as they arrive in cloud storage. Auto Loader provides a Structured Streaming source called cloudFiles. Given an input directory path on the cloud file storage, the cloudFiles source processes new files  with the option of also processing existing files in that directory.</a:t>
            </a:r>
            <a:endParaRPr sz="1400">
              <a:latin typeface="Times New Roman"/>
              <a:ea typeface="Times New Roman"/>
              <a:cs typeface="Times New Roman"/>
              <a:sym typeface="Times New Roman"/>
            </a:endParaRPr>
          </a:p>
          <a:p>
            <a:pPr marL="457200" lvl="0" indent="-317500" algn="l" rtl="0">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can also </a:t>
            </a:r>
            <a:r>
              <a:rPr lang="en-US" sz="1400" b="1">
                <a:latin typeface="Times New Roman"/>
                <a:ea typeface="Times New Roman"/>
                <a:cs typeface="Times New Roman"/>
                <a:sym typeface="Times New Roman"/>
              </a:rPr>
              <a:t>infer schemas automatically</a:t>
            </a:r>
            <a:r>
              <a:rPr lang="en-US" sz="1400">
                <a:latin typeface="Times New Roman"/>
                <a:ea typeface="Times New Roman"/>
                <a:cs typeface="Times New Roman"/>
                <a:sym typeface="Times New Roman"/>
              </a:rPr>
              <a:t>, as well as evolve schemas dynamically by detecting the introduction of new columns to your data so you don’t have to manage the tracking and handling of schema changes yourself. </a:t>
            </a:r>
            <a:endParaRPr sz="1400">
              <a:latin typeface="Times New Roman"/>
              <a:ea typeface="Times New Roman"/>
              <a:cs typeface="Times New Roman"/>
              <a:sym typeface="Times New Roman"/>
            </a:endParaRPr>
          </a:p>
          <a:p>
            <a:pPr marL="457200" lvl="0" indent="-317500" algn="l" rtl="0">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can also </a:t>
            </a:r>
            <a:r>
              <a:rPr lang="en-US" sz="1400" b="1">
                <a:latin typeface="Times New Roman"/>
                <a:ea typeface="Times New Roman"/>
                <a:cs typeface="Times New Roman"/>
                <a:sym typeface="Times New Roman"/>
              </a:rPr>
              <a:t>“rescue” data</a:t>
            </a:r>
            <a:r>
              <a:rPr lang="en-US" sz="1400">
                <a:latin typeface="Times New Roman"/>
                <a:ea typeface="Times New Roman"/>
                <a:cs typeface="Times New Roman"/>
                <a:sym typeface="Times New Roman"/>
              </a:rPr>
              <a:t> that was unexpected (for example, of differing data types) and set it aside so that you can choose to access it later.</a:t>
            </a:r>
            <a:endParaRPr sz="1400">
              <a:latin typeface="Times New Roman"/>
              <a:ea typeface="Times New Roman"/>
              <a:cs typeface="Times New Roman"/>
              <a:sym typeface="Times New Roman"/>
            </a:endParaRPr>
          </a:p>
          <a:p>
            <a:pPr marL="457200" lvl="0" indent="-317500" algn="l" rtl="0">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Right now, schema evolution &amp; inference is supported for </a:t>
            </a:r>
            <a:r>
              <a:rPr lang="en-US" sz="1400" b="1">
                <a:latin typeface="Times New Roman"/>
                <a:ea typeface="Times New Roman"/>
                <a:cs typeface="Times New Roman"/>
                <a:sym typeface="Times New Roman"/>
              </a:rPr>
              <a:t>JSON and CSV data</a:t>
            </a:r>
            <a:r>
              <a:rPr lang="en-US" sz="1400">
                <a:latin typeface="Times New Roman"/>
                <a:ea typeface="Times New Roman"/>
                <a:cs typeface="Times New Roman"/>
                <a:sym typeface="Times New Roman"/>
              </a:rPr>
              <a:t>, and we're bringing that same support to </a:t>
            </a:r>
            <a:r>
              <a:rPr lang="en-US" sz="1400" b="1">
                <a:latin typeface="Times New Roman"/>
                <a:ea typeface="Times New Roman"/>
                <a:cs typeface="Times New Roman"/>
                <a:sym typeface="Times New Roman"/>
              </a:rPr>
              <a:t>PARQUET soon.</a:t>
            </a:r>
            <a:endParaRPr sz="1400" b="1">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4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sz="1400">
              <a:latin typeface="Times New Roman"/>
              <a:ea typeface="Times New Roman"/>
              <a:cs typeface="Times New Roman"/>
              <a:sym typeface="Times New Roman"/>
            </a:endParaRPr>
          </a:p>
        </p:txBody>
      </p:sp>
      <p:sp>
        <p:nvSpPr>
          <p:cNvPr id="3363" name="Google Shape;3363;g13d2c3745aa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13d2c3745a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8" name="Google Shape;2628;g13d2c3745a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solidFill>
                  <a:srgbClr val="1B3038"/>
                </a:solidFill>
                <a:latin typeface="DM Sans"/>
                <a:ea typeface="DM Sans"/>
                <a:cs typeface="DM Sans"/>
                <a:sym typeface="DM Sans"/>
              </a:rPr>
              <a:t>With the Lakehouse platform, data engineers can build hyper-scale robust ingestion pipelines in streaming and batch mode</a:t>
            </a:r>
            <a:endParaRPr b="1">
              <a:solidFill>
                <a:srgbClr val="1B3038"/>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b="1">
              <a:solidFill>
                <a:srgbClr val="1B3038"/>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n-US">
                <a:solidFill>
                  <a:srgbClr val="1B3038"/>
                </a:solidFill>
                <a:latin typeface="DM Sans"/>
                <a:ea typeface="DM Sans"/>
                <a:cs typeface="DM Sans"/>
                <a:sym typeface="DM Sans"/>
              </a:rPr>
              <a:t>We continue our efforts in enhancing and supporting Auto loader, our powerful data ingestion tool for the Lakehouse. </a:t>
            </a:r>
            <a:r>
              <a:rPr lang="en-US" b="1">
                <a:solidFill>
                  <a:srgbClr val="333333"/>
                </a:solidFill>
                <a:latin typeface="DM Sans"/>
                <a:ea typeface="DM Sans"/>
                <a:cs typeface="DM Sans"/>
                <a:sym typeface="DM Sans"/>
              </a:rPr>
              <a:t>Auto Loader is an optimized data ingestion tool that </a:t>
            </a:r>
            <a:r>
              <a:rPr lang="en-US" b="1">
                <a:solidFill>
                  <a:srgbClr val="171717"/>
                </a:solidFill>
                <a:latin typeface="DM Sans"/>
                <a:ea typeface="DM Sans"/>
                <a:cs typeface="DM Sans"/>
                <a:sym typeface="DM Sans"/>
              </a:rPr>
              <a:t>incrementally and efficiently processes new data files as they arrive in cloud storage with </a:t>
            </a:r>
            <a:r>
              <a:rPr lang="en-US" b="1">
                <a:solidFill>
                  <a:srgbClr val="333333"/>
                </a:solidFill>
                <a:latin typeface="DM Sans"/>
                <a:ea typeface="DM Sans"/>
                <a:cs typeface="DM Sans"/>
                <a:sym typeface="DM Sans"/>
              </a:rPr>
              <a:t>minimal DevOps effort.</a:t>
            </a:r>
            <a:r>
              <a:rPr lang="en-US" b="1">
                <a:solidFill>
                  <a:srgbClr val="1B3038"/>
                </a:solidFill>
                <a:latin typeface="DM Sans"/>
                <a:ea typeface="DM Sans"/>
                <a:cs typeface="DM Sans"/>
                <a:sym typeface="DM Sans"/>
              </a:rPr>
              <a:t> In Q1 FY23 we will release the schema evolution capabilities for Parquet format. </a:t>
            </a:r>
            <a:r>
              <a:rPr lang="en-US">
                <a:solidFill>
                  <a:srgbClr val="1B3038"/>
                </a:solidFill>
                <a:latin typeface="DM Sans"/>
                <a:ea typeface="DM Sans"/>
                <a:cs typeface="DM Sans"/>
                <a:sym typeface="DM Sans"/>
              </a:rPr>
              <a:t>To recap all the main benefits for auto loader: it is performant with incremental listing, automatically infers schema and handle schema evolution, provide options for schema hints and handling unparsed data using rescued data column. </a:t>
            </a:r>
            <a:endParaRPr>
              <a:solidFill>
                <a:srgbClr val="333333"/>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rgbClr val="333333"/>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n-US" b="1">
                <a:solidFill>
                  <a:srgbClr val="1B3038"/>
                </a:solidFill>
                <a:latin typeface="DM Sans"/>
                <a:ea typeface="DM Sans"/>
                <a:cs typeface="DM Sans"/>
                <a:sym typeface="DM Sans"/>
              </a:rPr>
              <a:t>More details:</a:t>
            </a:r>
            <a:r>
              <a:rPr lang="en-US">
                <a:solidFill>
                  <a:srgbClr val="1B3038"/>
                </a:solidFill>
                <a:latin typeface="DM Sans"/>
                <a:ea typeface="DM Sans"/>
                <a:cs typeface="DM Sans"/>
                <a:sym typeface="DM Sans"/>
              </a:rPr>
              <a:t> Let’s recap main benefits Auto loader bring to our users in data ingestion workflow:</a:t>
            </a:r>
            <a:endParaRPr>
              <a:solidFill>
                <a:srgbClr val="1B3038"/>
              </a:solidFill>
              <a:latin typeface="DM Sans"/>
              <a:ea typeface="DM Sans"/>
              <a:cs typeface="DM Sans"/>
              <a:sym typeface="DM Sans"/>
            </a:endParaRPr>
          </a:p>
          <a:p>
            <a:pPr marL="457200" lvl="0" indent="-304800" algn="l" rtl="0">
              <a:lnSpc>
                <a:spcPct val="100000"/>
              </a:lnSpc>
              <a:spcBef>
                <a:spcPts val="0"/>
              </a:spcBef>
              <a:spcAft>
                <a:spcPts val="0"/>
              </a:spcAft>
              <a:buClr>
                <a:srgbClr val="1B3038"/>
              </a:buClr>
              <a:buSzPts val="1200"/>
              <a:buFont typeface="DM Sans"/>
              <a:buChar char="●"/>
            </a:pPr>
            <a:r>
              <a:rPr lang="en-US">
                <a:solidFill>
                  <a:srgbClr val="1B3038"/>
                </a:solidFill>
                <a:latin typeface="DM Sans"/>
                <a:ea typeface="DM Sans"/>
                <a:cs typeface="DM Sans"/>
                <a:sym typeface="DM Sans"/>
              </a:rPr>
              <a:t>AutoLoader is an efficient way to bring data into Delta Lake in a streaming fashion</a:t>
            </a:r>
            <a:r>
              <a:rPr lang="en-US">
                <a:latin typeface="DM Sans"/>
                <a:ea typeface="DM Sans"/>
                <a:cs typeface="DM Sans"/>
                <a:sym typeface="DM Sans"/>
              </a:rPr>
              <a:t>. </a:t>
            </a:r>
            <a:endParaRPr>
              <a:latin typeface="DM Sans"/>
              <a:ea typeface="DM Sans"/>
              <a:cs typeface="DM Sans"/>
              <a:sym typeface="DM Sans"/>
            </a:endParaRPr>
          </a:p>
          <a:p>
            <a:pPr marL="457200" lvl="0" indent="-304800" algn="l" rtl="0">
              <a:lnSpc>
                <a:spcPct val="100000"/>
              </a:lnSpc>
              <a:spcBef>
                <a:spcPts val="0"/>
              </a:spcBef>
              <a:spcAft>
                <a:spcPts val="0"/>
              </a:spcAft>
              <a:buClr>
                <a:srgbClr val="1B3038"/>
              </a:buClr>
              <a:buSzPts val="1200"/>
              <a:buFont typeface="DM Sans"/>
              <a:buChar char="●"/>
            </a:pPr>
            <a:r>
              <a:rPr lang="en-US">
                <a:latin typeface="DM Sans"/>
                <a:ea typeface="DM Sans"/>
                <a:cs typeface="DM Sans"/>
                <a:sym typeface="DM Sans"/>
              </a:rPr>
              <a:t>Incremental listing mode:simply  list from the last filename we have processed so as to only capture the new files. </a:t>
            </a:r>
            <a:r>
              <a:rPr lang="en-US">
                <a:solidFill>
                  <a:srgbClr val="1B3038"/>
                </a:solidFill>
                <a:latin typeface="DM Sans"/>
                <a:ea typeface="DM Sans"/>
                <a:cs typeface="DM Sans"/>
                <a:sym typeface="DM Sans"/>
              </a:rPr>
              <a:t>Directory listing doesn’t require any setup but it relist the directory entirely and can take time at stream start time. Notification mode solves this issue by listening to only new files but messages may expire and customers have to go to an extra step to set it up. Now with incremental listing (which will be default mode in autoloader) you get simplicity of directory listing with performance of notification listing mode</a:t>
            </a:r>
            <a:endParaRPr>
              <a:latin typeface="DM Sans"/>
              <a:ea typeface="DM Sans"/>
              <a:cs typeface="DM Sans"/>
              <a:sym typeface="DM Sans"/>
            </a:endParaRPr>
          </a:p>
          <a:p>
            <a:pPr marL="457200" lvl="0" indent="-304800" algn="l" rtl="0">
              <a:lnSpc>
                <a:spcPct val="115000"/>
              </a:lnSpc>
              <a:spcBef>
                <a:spcPts val="0"/>
              </a:spcBef>
              <a:spcAft>
                <a:spcPts val="0"/>
              </a:spcAft>
              <a:buSzPts val="1200"/>
              <a:buFont typeface="DM Sans"/>
              <a:buChar char="●"/>
            </a:pPr>
            <a:r>
              <a:rPr lang="en-US">
                <a:latin typeface="DM Sans"/>
                <a:ea typeface="DM Sans"/>
                <a:cs typeface="DM Sans"/>
                <a:sym typeface="DM Sans"/>
              </a:rPr>
              <a:t>Auto Loader now supports automatic schema inference at stream start for all file formats. </a:t>
            </a:r>
            <a:endParaRPr>
              <a:latin typeface="DM Sans"/>
              <a:ea typeface="DM Sans"/>
              <a:cs typeface="DM Sans"/>
              <a:sym typeface="DM Sans"/>
            </a:endParaRPr>
          </a:p>
          <a:p>
            <a:pPr marL="457200" lvl="0" indent="-304800" algn="l" rtl="0">
              <a:lnSpc>
                <a:spcPct val="115000"/>
              </a:lnSpc>
              <a:spcBef>
                <a:spcPts val="0"/>
              </a:spcBef>
              <a:spcAft>
                <a:spcPts val="0"/>
              </a:spcAft>
              <a:buSzPts val="1200"/>
              <a:buFont typeface="DM Sans"/>
              <a:buChar char="●"/>
            </a:pPr>
            <a:r>
              <a:rPr lang="en-US">
                <a:latin typeface="DM Sans"/>
                <a:ea typeface="DM Sans"/>
                <a:cs typeface="DM Sans"/>
                <a:sym typeface="DM Sans"/>
              </a:rPr>
              <a:t>Customers can also augment automatic inference with </a:t>
            </a:r>
            <a:r>
              <a:rPr lang="en-US" i="1">
                <a:latin typeface="DM Sans"/>
                <a:ea typeface="DM Sans"/>
                <a:cs typeface="DM Sans"/>
                <a:sym typeface="DM Sans"/>
              </a:rPr>
              <a:t>schema hints </a:t>
            </a:r>
            <a:r>
              <a:rPr lang="en-US">
                <a:latin typeface="DM Sans"/>
                <a:ea typeface="DM Sans"/>
                <a:cs typeface="DM Sans"/>
                <a:sym typeface="DM Sans"/>
              </a:rPr>
              <a:t>to set the table structure of your choice. </a:t>
            </a:r>
            <a:endParaRPr>
              <a:latin typeface="DM Sans"/>
              <a:ea typeface="DM Sans"/>
              <a:cs typeface="DM Sans"/>
              <a:sym typeface="DM Sans"/>
            </a:endParaRPr>
          </a:p>
          <a:p>
            <a:pPr marL="457200" lvl="0" indent="-304800" algn="l" rtl="0">
              <a:lnSpc>
                <a:spcPct val="115000"/>
              </a:lnSpc>
              <a:spcBef>
                <a:spcPts val="0"/>
              </a:spcBef>
              <a:spcAft>
                <a:spcPts val="0"/>
              </a:spcAft>
              <a:buSzPts val="1200"/>
              <a:buFont typeface="DM Sans"/>
              <a:buChar char="●"/>
            </a:pPr>
            <a:r>
              <a:rPr lang="en-US">
                <a:latin typeface="DM Sans"/>
                <a:ea typeface="DM Sans"/>
                <a:cs typeface="DM Sans"/>
                <a:sym typeface="DM Sans"/>
              </a:rPr>
              <a:t>When ingesting JSON &amp; CSV &amp; Avro data, Auto Loader can now detect schema changes and separate out data or even entire columns that do not conform to the current schema (rescued data column) in additional unparsed columns without failing the ingestion jobs. </a:t>
            </a:r>
            <a:endParaRPr>
              <a:latin typeface="DM Sans"/>
              <a:ea typeface="DM Sans"/>
              <a:cs typeface="DM Sans"/>
              <a:sym typeface="DM Sans"/>
            </a:endParaRPr>
          </a:p>
          <a:p>
            <a:pPr marL="457200" lvl="0" indent="-304800" algn="l" rtl="0">
              <a:lnSpc>
                <a:spcPct val="115000"/>
              </a:lnSpc>
              <a:spcBef>
                <a:spcPts val="0"/>
              </a:spcBef>
              <a:spcAft>
                <a:spcPts val="0"/>
              </a:spcAft>
              <a:buSzPts val="1200"/>
              <a:buFont typeface="DM Sans"/>
              <a:buChar char="●"/>
            </a:pPr>
            <a:r>
              <a:rPr lang="en-US">
                <a:latin typeface="DM Sans"/>
                <a:ea typeface="DM Sans"/>
                <a:cs typeface="DM Sans"/>
                <a:sym typeface="DM Sans"/>
              </a:rPr>
              <a:t>Customers can combine these new Auto Loader capabilities with Databricks jobs to automatically evolve schemas as the stream changes between micro-batches without causing interruptions. </a:t>
            </a:r>
            <a:endParaRPr>
              <a:latin typeface="DM Sans"/>
              <a:ea typeface="DM Sans"/>
              <a:cs typeface="DM Sans"/>
              <a:sym typeface="DM Sans"/>
            </a:endParaRPr>
          </a:p>
          <a:p>
            <a:pPr marL="457200" lvl="0" indent="-304800" algn="l" rtl="0">
              <a:lnSpc>
                <a:spcPct val="100000"/>
              </a:lnSpc>
              <a:spcBef>
                <a:spcPts val="0"/>
              </a:spcBef>
              <a:spcAft>
                <a:spcPts val="0"/>
              </a:spcAft>
              <a:buClr>
                <a:srgbClr val="1B3038"/>
              </a:buClr>
              <a:buSzPts val="1200"/>
              <a:buFont typeface="DM Sans"/>
              <a:buChar char="●"/>
            </a:pPr>
            <a:r>
              <a:rPr lang="en-US">
                <a:solidFill>
                  <a:srgbClr val="1B3038"/>
                </a:solidFill>
                <a:highlight>
                  <a:schemeClr val="lt1"/>
                </a:highlight>
                <a:latin typeface="DM Sans"/>
                <a:ea typeface="DM Sans"/>
                <a:cs typeface="DM Sans"/>
                <a:sym typeface="DM Sans"/>
              </a:rPr>
              <a:t>Auto Loader will infer the schema of the incoming files (today users have to manually specify the schema). </a:t>
            </a:r>
            <a:endParaRPr>
              <a:solidFill>
                <a:srgbClr val="1B3038"/>
              </a:solidFill>
              <a:highlight>
                <a:schemeClr val="lt1"/>
              </a:highlight>
              <a:latin typeface="DM Sans"/>
              <a:ea typeface="DM Sans"/>
              <a:cs typeface="DM Sans"/>
              <a:sym typeface="DM Sans"/>
            </a:endParaRPr>
          </a:p>
          <a:p>
            <a:pPr marL="457200" lvl="0" indent="-304800" algn="l" rtl="0">
              <a:lnSpc>
                <a:spcPct val="100000"/>
              </a:lnSpc>
              <a:spcBef>
                <a:spcPts val="0"/>
              </a:spcBef>
              <a:spcAft>
                <a:spcPts val="0"/>
              </a:spcAft>
              <a:buClr>
                <a:srgbClr val="1B3038"/>
              </a:buClr>
              <a:buSzPts val="1200"/>
              <a:buFont typeface="DM Sans"/>
              <a:buChar char="●"/>
            </a:pPr>
            <a:r>
              <a:rPr lang="en-US">
                <a:solidFill>
                  <a:srgbClr val="1B3038"/>
                </a:solidFill>
                <a:highlight>
                  <a:schemeClr val="lt1"/>
                </a:highlight>
                <a:latin typeface="DM Sans"/>
                <a:ea typeface="DM Sans"/>
                <a:cs typeface="DM Sans"/>
                <a:sym typeface="DM Sans"/>
              </a:rPr>
              <a:t>In the real-world we often see files change their structure over time - new field appear or are missing. Auto Loader now will infer schemas of the arriving files and automatically handle changes in their schemas from the original</a:t>
            </a:r>
            <a:endParaRPr>
              <a:solidFill>
                <a:srgbClr val="1B3038"/>
              </a:solidFill>
              <a:highlight>
                <a:schemeClr val="lt1"/>
              </a:highlight>
              <a:latin typeface="DM Sans"/>
              <a:ea typeface="DM Sans"/>
              <a:cs typeface="DM Sans"/>
              <a:sym typeface="DM Sans"/>
            </a:endParaRPr>
          </a:p>
          <a:p>
            <a:pPr marL="457200" lvl="0" indent="-304800" algn="l" rtl="0">
              <a:lnSpc>
                <a:spcPct val="100000"/>
              </a:lnSpc>
              <a:spcBef>
                <a:spcPts val="0"/>
              </a:spcBef>
              <a:spcAft>
                <a:spcPts val="0"/>
              </a:spcAft>
              <a:buClr>
                <a:srgbClr val="1B3038"/>
              </a:buClr>
              <a:buSzPts val="1200"/>
              <a:buFont typeface="DM Sans"/>
              <a:buChar char="●"/>
            </a:pPr>
            <a:r>
              <a:rPr lang="en-US">
                <a:solidFill>
                  <a:srgbClr val="333333"/>
                </a:solidFill>
                <a:latin typeface="DM Sans"/>
                <a:ea typeface="DM Sans"/>
                <a:cs typeface="DM Sans"/>
                <a:sym typeface="DM Sans"/>
              </a:rPr>
              <a:t>Auto Loader has interfaces through Python and Scala, and can be used with SQL through Delta Live Tables.</a:t>
            </a:r>
            <a:endParaRPr>
              <a:solidFill>
                <a:srgbClr val="1B3038"/>
              </a:solidFill>
              <a:latin typeface="DM Sans"/>
              <a:ea typeface="DM Sans"/>
              <a:cs typeface="DM Sans"/>
              <a:sym typeface="DM Sans"/>
            </a:endParaRPr>
          </a:p>
          <a:p>
            <a:pPr marL="0" lvl="0" indent="0" algn="l" rtl="0">
              <a:lnSpc>
                <a:spcPct val="100000"/>
              </a:lnSpc>
              <a:spcBef>
                <a:spcPts val="0"/>
              </a:spcBef>
              <a:spcAft>
                <a:spcPts val="0"/>
              </a:spcAft>
              <a:buSzPts val="1400"/>
              <a:buNone/>
            </a:pPr>
            <a:endParaRPr sz="1000">
              <a:latin typeface="Barlow"/>
              <a:ea typeface="Barlow"/>
              <a:cs typeface="Barlow"/>
              <a:sym typeface="Barlow"/>
            </a:endParaRPr>
          </a:p>
        </p:txBody>
      </p:sp>
      <p:sp>
        <p:nvSpPr>
          <p:cNvPr id="2629" name="Google Shape;2629;g13d2c3745a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13d286fe8e5_0_1059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5" name="Google Shape;2735;g13d286fe8e5_0_105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0"/>
              </a:spcBef>
              <a:spcAft>
                <a:spcPts val="0"/>
              </a:spcAft>
              <a:buSzPts val="1400"/>
              <a:buNone/>
            </a:pPr>
            <a:r>
              <a:rPr lang="en-US">
                <a:latin typeface="DM Sans"/>
                <a:ea typeface="DM Sans"/>
                <a:cs typeface="DM Sans"/>
                <a:sym typeface="DM Sans"/>
              </a:rPr>
              <a:t>The lakehouse architecture is designed to deliver streaming capabilities that enable real-time decisions and abstract the complexity of building streaming data pipelines on a single, unified platform.</a:t>
            </a:r>
            <a:endParaRPr>
              <a:latin typeface="DM Sans"/>
              <a:ea typeface="DM Sans"/>
              <a:cs typeface="DM Sans"/>
              <a:sym typeface="DM Sans"/>
            </a:endParaRPr>
          </a:p>
          <a:p>
            <a:pPr marL="457200" lvl="0" indent="0" algn="l" rtl="0">
              <a:lnSpc>
                <a:spcPct val="115000"/>
              </a:lnSpc>
              <a:spcBef>
                <a:spcPts val="0"/>
              </a:spcBef>
              <a:spcAft>
                <a:spcPts val="0"/>
              </a:spcAft>
              <a:buSzPts val="1400"/>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13d286fe8e5_0_1064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8" name="Google Shape;2788;g13d286fe8e5_0_106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a:t>The backbone of Lakehouse streaming, Spark Structured Streaming, was built with simplicity as its first principle. With that principle in mind, Structured Streaming and all of the Lakehouse streaming capabilities have a single and unified API for batch and stream processing. There is little to no new knowledge or skill to learn in order to adopt streaming on the Lakehouse. </a:t>
            </a:r>
            <a:endParaRPr/>
          </a:p>
          <a:p>
            <a:pPr marL="457200" lvl="0" indent="-317500" algn="l" rtl="0">
              <a:lnSpc>
                <a:spcPct val="100000"/>
              </a:lnSpc>
              <a:spcBef>
                <a:spcPts val="0"/>
              </a:spcBef>
              <a:spcAft>
                <a:spcPts val="0"/>
              </a:spcAft>
              <a:buSzPts val="1400"/>
              <a:buChar char="●"/>
            </a:pPr>
            <a:r>
              <a:rPr lang="en-US"/>
              <a:t>The Lakehouse Platform provides diverse tools and interfaces for different personas. As a company develops and runs streaming workloads on the Lakehouse, there is no need for additional integration work in order for the entire organization to take advantage of streaming from everyone’s favorite tools and interfaces.</a:t>
            </a:r>
            <a:endParaRPr/>
          </a:p>
          <a:p>
            <a:pPr marL="457200" lvl="0" indent="-317500" algn="l" rtl="0">
              <a:lnSpc>
                <a:spcPct val="100000"/>
              </a:lnSpc>
              <a:spcBef>
                <a:spcPts val="0"/>
              </a:spcBef>
              <a:spcAft>
                <a:spcPts val="0"/>
              </a:spcAft>
              <a:buSzPts val="1400"/>
              <a:buChar char="●"/>
            </a:pPr>
            <a:r>
              <a:rPr lang="en-US"/>
              <a:t>The Lakehouse Platform allows configurable processing frequency and size for each streaming workload so that a company can achieve the most optimal cost structure by making latency-cost tradeoffs at a workload granularity.  </a:t>
            </a:r>
            <a:endParaRPr/>
          </a:p>
          <a:p>
            <a:pPr marL="457200" lvl="0" indent="-317500" algn="l" rtl="0">
              <a:lnSpc>
                <a:spcPct val="100000"/>
              </a:lnSpc>
              <a:spcBef>
                <a:spcPts val="0"/>
              </a:spcBef>
              <a:spcAft>
                <a:spcPts val="0"/>
              </a:spcAft>
              <a:buSzPts val="1400"/>
              <a:buChar char="●"/>
            </a:pPr>
            <a:r>
              <a:rPr lang="en-US"/>
              <a:t>The Lakehouse is a well integrated end-to-end streaming platform. It provides out-of-the-box integrations with all popular message buses such as Apache Kafka, Kinesis, EventHub, etc. The foundational long-term storage system for the Lakehouse, Delta Lake, was built for streaming workloads from the beginning. Spark Structured Streaming is the processing engine that powers various streaming capabilities in the Lakehouse including Auto-Loader, Delta Live Tables, CDC, Materialized Views.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a:noFill/>
          <a:ln w="12700">
            <a:solidFill>
              <a:prstClr val="black"/>
            </a:solidFill>
          </a:ln>
        </p:spPr>
      </p:sp>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GB" sz="1200" dirty="0"/>
              <a:t>In today's ever-changing business world, organizations know they need to make the most of their extensive data to gain valuable insights. However, dealing with the challenges of data and analytics can be tough.</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dirty="0"/>
              <a:t>"Enterprises navigate data complexity to thrive in a fast-paced market, while Microsoft Fabric offers simplicity through </a:t>
            </a:r>
            <a:r>
              <a:rPr lang="en-GB" dirty="0" err="1"/>
              <a:t>OneLake</a:t>
            </a:r>
            <a:r>
              <a:rPr lang="en-GB" dirty="0"/>
              <a:t> and Unified Analytics. Let's delve into the details."</a:t>
            </a:r>
          </a:p>
          <a:p>
            <a:r>
              <a:rPr lang="en-GB" sz="1200" dirty="0"/>
              <a:t>Microsoft Fabric is a comprehensive solution designed to address the complex data and analytics challenges faced by modern enterprises. </a:t>
            </a:r>
            <a:endParaRPr lang="en-US" sz="1200" dirty="0"/>
          </a:p>
          <a:p>
            <a:endParaRPr lang="en-US" dirty="0"/>
          </a:p>
        </p:txBody>
      </p:sp>
    </p:spTree>
    <p:extLst>
      <p:ext uri="{BB962C8B-B14F-4D97-AF65-F5344CB8AC3E}">
        <p14:creationId xmlns:p14="http://schemas.microsoft.com/office/powerpoint/2010/main" val="1330578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696257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a:noFill/>
          <a:ln w="12700">
            <a:solidFill>
              <a:prstClr val="black"/>
            </a:solidFill>
          </a:ln>
        </p:spPr>
      </p:sp>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GB" sz="1200" dirty="0"/>
              <a:t>In today's ever-changing business world, organizations know they need to make the most of their extensive data to gain valuable insights. However, dealing with the challenges of data and analytics can be tough.</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dirty="0"/>
              <a:t>"Enterprises navigate data complexity to thrive in a fast-paced market, while Microsoft Fabric offers simplicity through </a:t>
            </a:r>
            <a:r>
              <a:rPr lang="en-GB" dirty="0" err="1"/>
              <a:t>OneLake</a:t>
            </a:r>
            <a:r>
              <a:rPr lang="en-GB" dirty="0"/>
              <a:t> and Unified Analytics. Let's delve into the details."</a:t>
            </a:r>
          </a:p>
          <a:p>
            <a:r>
              <a:rPr lang="en-GB" sz="1200" dirty="0"/>
              <a:t>Microsoft Fabric is a comprehensive solution designed to address the complex data and analytics challenges faced by modern enterprises. </a:t>
            </a:r>
            <a:endParaRPr lang="en-US" sz="1200" dirty="0"/>
          </a:p>
          <a:p>
            <a:endParaRPr lang="en-US" dirty="0"/>
          </a:p>
        </p:txBody>
      </p:sp>
    </p:spTree>
    <p:extLst>
      <p:ext uri="{BB962C8B-B14F-4D97-AF65-F5344CB8AC3E}">
        <p14:creationId xmlns:p14="http://schemas.microsoft.com/office/powerpoint/2010/main" val="2897810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9b0f9e2777_136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g29b0f9e2777_136_10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DM Sans"/>
              <a:buChar char="●"/>
            </a:pPr>
            <a:r>
              <a:rPr lang="en">
                <a:latin typeface="DM Sans"/>
                <a:ea typeface="DM Sans"/>
                <a:cs typeface="DM Sans"/>
                <a:sym typeface="DM Sans"/>
              </a:rPr>
              <a:t>In Unity Catalog, you can securely find data and understand tables with natural language that uses your company jargon</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For example, in Databricks we have over 500,000 tables. Finding the right one is a huge challenge.</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But, because the Intelligence Engine understands my data and the relationships between it, a developer can be guided to the right data just by asking.</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In Delta Lake, the IE is able to automatically optimize the data for you.</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You don’t have to worry about things like indexing and partitioning yourself.</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In data warehousing, we’re able to do a lot behind the scenes to optimize query performance</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But, one thing that will deliver a lot of simplicity and efficiency for your analysts is text-to-SQL</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You just need to specify queries in natural language, and Databricks will generated the necessary code</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For orchestrating jobs, the IE automatically selects the right instances and start time to hit your requirements</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It handles things like auto-scaling and error remediation to for you</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For those job themselves, we can do automated data quality monitoring</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The IE can detect when model quality is skewing, automatically flag it, and assist in remediation</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Finally, on the AI side, we’re really excited about how the platform enables you to build your own generative AI applications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gf99d4d49c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6" name="Google Shape;3196;gf99d4d49c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1B3139"/>
              </a:buClr>
              <a:buSzPts val="1100"/>
              <a:buFont typeface="Arial"/>
              <a:buNone/>
            </a:pPr>
            <a:r>
              <a:rPr lang="en-US">
                <a:solidFill>
                  <a:srgbClr val="1B3139"/>
                </a:solidFill>
                <a:latin typeface="Barlow"/>
                <a:ea typeface="Barlow"/>
                <a:cs typeface="Barlow"/>
                <a:sym typeface="Barlow"/>
              </a:rPr>
              <a:t>With the Databricks Lakehouse Platform, data engineers have access to an end-to-end data engineering solution for ingesting, transforming,  processing, scheduling and delivering data. The lakehouse platform automates the complexity of building and maintaining pipelines and running ETL workloads directly on a data lake so data engineers can focus on quality and reliability to drive valuable insights.</a:t>
            </a:r>
            <a:endParaRPr>
              <a:solidFill>
                <a:srgbClr val="1B3139"/>
              </a:solidFill>
              <a:latin typeface="Barlow"/>
              <a:ea typeface="Barlow"/>
              <a:cs typeface="Barlow"/>
              <a:sym typeface="Barlow"/>
            </a:endParaRPr>
          </a:p>
          <a:p>
            <a:pPr marL="0" lvl="0" indent="0" algn="l" rtl="0">
              <a:lnSpc>
                <a:spcPct val="115000"/>
              </a:lnSpc>
              <a:spcBef>
                <a:spcPts val="0"/>
              </a:spcBef>
              <a:spcAft>
                <a:spcPts val="0"/>
              </a:spcAft>
              <a:buClr>
                <a:srgbClr val="1B3139"/>
              </a:buClr>
              <a:buSzPts val="1100"/>
              <a:buFont typeface="Arial"/>
              <a:buNone/>
            </a:pPr>
            <a:endParaRPr sz="1100">
              <a:solidFill>
                <a:srgbClr val="1B3139"/>
              </a:solidFill>
              <a:latin typeface="Barlow"/>
              <a:ea typeface="Barlow"/>
              <a:cs typeface="Barlow"/>
              <a:sym typeface="Barlow"/>
            </a:endParaRPr>
          </a:p>
          <a:p>
            <a:pPr marL="228600" lvl="0" indent="0" algn="l" rtl="0">
              <a:lnSpc>
                <a:spcPct val="100000"/>
              </a:lnSpc>
              <a:spcBef>
                <a:spcPts val="0"/>
              </a:spcBef>
              <a:spcAft>
                <a:spcPts val="0"/>
              </a:spcAft>
              <a:buClr>
                <a:srgbClr val="1B3139"/>
              </a:buClr>
              <a:buSzPts val="1400"/>
              <a:buFont typeface="Arial"/>
              <a:buNone/>
            </a:pPr>
            <a:endParaRPr>
              <a:solidFill>
                <a:srgbClr val="1B3139"/>
              </a:solidFill>
            </a:endParaRPr>
          </a:p>
          <a:p>
            <a:pPr marL="0" lvl="0" indent="0" algn="l" rtl="0">
              <a:lnSpc>
                <a:spcPct val="100000"/>
              </a:lnSpc>
              <a:spcBef>
                <a:spcPts val="0"/>
              </a:spcBef>
              <a:spcAft>
                <a:spcPts val="0"/>
              </a:spcAft>
              <a:buSzPts val="1400"/>
              <a:buNone/>
            </a:pPr>
            <a:endParaRPr/>
          </a:p>
        </p:txBody>
      </p:sp>
      <p:sp>
        <p:nvSpPr>
          <p:cNvPr id="3197" name="Google Shape;3197;gf99d4d49c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9b0f9e2777_136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g29b0f9e2777_136_10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DM Sans"/>
              <a:buChar char="●"/>
            </a:pPr>
            <a:r>
              <a:rPr lang="en">
                <a:latin typeface="DM Sans"/>
                <a:ea typeface="DM Sans"/>
                <a:cs typeface="DM Sans"/>
                <a:sym typeface="DM Sans"/>
              </a:rPr>
              <a:t>You can both build models from scratch or tune existing models on your data to maintain privacy and control</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We can serve those models for you really efficiently</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And we can help you do RAG to build conversational agents with APIs like OpenAI that are really high quality</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But it’s not just about building and serving models</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Databricks AI covers the end-to-end AI workflow to help you deploy and manage models all the way through production</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We provide transparent AutoML to help you find the best model quickly without any loss of control</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Monitoring of models to give insight into how they’re evolving in production and identifying drift</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And, most importantly, governing your models</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We can help ensure the results are reproducible and maintain your standards and compliance rules</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n">
                <a:latin typeface="DM Sans"/>
                <a:ea typeface="DM Sans"/>
                <a:cs typeface="DM Sans"/>
                <a:sym typeface="DM Sans"/>
              </a:rPr>
              <a:t>Best of all, because it’s all built on the open foundation of MLflow, it integrates really well with the AI ecosystem</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8"/>
        <p:cNvGrpSpPr/>
        <p:nvPr/>
      </p:nvGrpSpPr>
      <p:grpSpPr>
        <a:xfrm>
          <a:off x="0" y="0"/>
          <a:ext cx="0" cy="0"/>
          <a:chOff x="0" y="0"/>
          <a:chExt cx="0" cy="0"/>
        </a:xfrm>
      </p:grpSpPr>
      <p:sp>
        <p:nvSpPr>
          <p:cNvPr id="3119" name="Google Shape;3119;g13d286fe8e5_0_12183:notes"/>
          <p:cNvSpPr>
            <a:spLocks noGrp="1" noRot="1" noChangeAspect="1"/>
          </p:cNvSpPr>
          <p:nvPr>
            <p:ph type="sldImg" idx="2"/>
          </p:nvPr>
        </p:nvSpPr>
        <p:spPr>
          <a:xfrm>
            <a:off x="384175" y="685800"/>
            <a:ext cx="6094413"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0" name="Google Shape;3120;g13d286fe8e5_0_12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latin typeface="DM Sans"/>
                <a:ea typeface="DM Sans"/>
                <a:cs typeface="DM Sans"/>
                <a:sym typeface="DM Sans"/>
              </a:rPr>
              <a:t>In summary, by simplifying and modernizing to the lakehouse architecture, data engineers gain an enterprise-grade and enterprise-ready approach to building data pipelines.  Outlined are the key differentiating capabilities that a data engineering solution team can enable with the Databricks Lakehouse platform.</a:t>
            </a:r>
            <a:endParaRPr sz="1200">
              <a:solidFill>
                <a:srgbClr val="333333"/>
              </a:solidFill>
              <a:highlight>
                <a:schemeClr val="lt1"/>
              </a:highlight>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Barlow"/>
              <a:buChar char="●"/>
            </a:pPr>
            <a:r>
              <a:rPr lang="en-US" b="1">
                <a:latin typeface="DM Sans"/>
                <a:ea typeface="DM Sans"/>
                <a:cs typeface="DM Sans"/>
                <a:sym typeface="DM Sans"/>
              </a:rPr>
              <a:t>Easy data ingestion</a:t>
            </a:r>
            <a:r>
              <a:rPr lang="en-US">
                <a:latin typeface="DM Sans"/>
                <a:ea typeface="DM Sans"/>
                <a:cs typeface="DM Sans"/>
                <a:sym typeface="DM Sans"/>
              </a:rPr>
              <a:t>: With ability to ingest petabytes of data, data engineers can enable fast, reliable, scalable and automatic data ingestion for analytics, data science or machine learning.  </a:t>
            </a:r>
            <a:endParaRPr>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Barlow"/>
              <a:buChar char="●"/>
            </a:pPr>
            <a:r>
              <a:rPr lang="en-US" b="1">
                <a:latin typeface="DM Sans"/>
                <a:ea typeface="DM Sans"/>
                <a:cs typeface="DM Sans"/>
                <a:sym typeface="DM Sans"/>
              </a:rPr>
              <a:t>Automated ETL processing: </a:t>
            </a:r>
            <a:r>
              <a:rPr lang="en-US">
                <a:solidFill>
                  <a:srgbClr val="1B3038"/>
                </a:solidFill>
                <a:latin typeface="DM Sans"/>
                <a:ea typeface="DM Sans"/>
                <a:cs typeface="DM Sans"/>
                <a:sym typeface="DM Sans"/>
              </a:rPr>
              <a:t>Data engineers can reduce development time and effort and focus on implementing business logic and data quality checks within the data pipeline using SQL or Python. </a:t>
            </a:r>
            <a:endParaRPr b="1">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Barlow"/>
              <a:buChar char="●"/>
            </a:pPr>
            <a:r>
              <a:rPr lang="en-US" b="1">
                <a:latin typeface="DM Sans"/>
                <a:ea typeface="DM Sans"/>
                <a:cs typeface="DM Sans"/>
                <a:sym typeface="DM Sans"/>
              </a:rPr>
              <a:t>Reliable workflows orchestration: </a:t>
            </a:r>
            <a:r>
              <a:rPr lang="en-US">
                <a:latin typeface="DM Sans"/>
                <a:ea typeface="DM Sans"/>
                <a:cs typeface="DM Sans"/>
                <a:sym typeface="DM Sans"/>
              </a:rPr>
              <a:t>Simple, clear and reliable orchestration of data processing tasks for data and machine learning pipelines with the ability to run multiple non-interactive tasks as a directed acyclic graph (DAG) on a Databricks compute cluster.</a:t>
            </a:r>
            <a:endParaRPr b="1">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Barlow"/>
              <a:buChar char="●"/>
            </a:pPr>
            <a:r>
              <a:rPr lang="en-US" b="1">
                <a:latin typeface="DM Sans"/>
                <a:ea typeface="DM Sans"/>
                <a:cs typeface="DM Sans"/>
                <a:sym typeface="DM Sans"/>
              </a:rPr>
              <a:t>End-to-end observability and monitoring: </a:t>
            </a:r>
            <a:r>
              <a:rPr lang="en-US">
                <a:latin typeface="DM Sans"/>
                <a:ea typeface="DM Sans"/>
                <a:cs typeface="DM Sans"/>
                <a:sym typeface="DM Sans"/>
              </a:rPr>
              <a:t>Monitor overall data pipeline estate status from a dataflow graph dashboard and visually track end-to-end pipeline health for performance, quality, status, latency. </a:t>
            </a:r>
            <a:endParaRPr>
              <a:latin typeface="DM Sans"/>
              <a:ea typeface="DM Sans"/>
              <a:cs typeface="DM Sans"/>
              <a:sym typeface="DM Sans"/>
            </a:endParaRPr>
          </a:p>
          <a:p>
            <a:pPr marL="457200" lvl="0" indent="-317500" algn="l" rtl="0">
              <a:lnSpc>
                <a:spcPct val="115000"/>
              </a:lnSpc>
              <a:spcBef>
                <a:spcPts val="0"/>
              </a:spcBef>
              <a:spcAft>
                <a:spcPts val="0"/>
              </a:spcAft>
              <a:buClr>
                <a:schemeClr val="dk1"/>
              </a:buClr>
              <a:buSzPts val="1400"/>
              <a:buFont typeface="DM Sans"/>
              <a:buChar char="●"/>
            </a:pPr>
            <a:r>
              <a:rPr lang="en-US" b="1">
                <a:latin typeface="DM Sans"/>
                <a:ea typeface="DM Sans"/>
                <a:cs typeface="DM Sans"/>
                <a:sym typeface="DM Sans"/>
              </a:rPr>
              <a:t>Next-generation data processing engine: </a:t>
            </a:r>
            <a:r>
              <a:rPr lang="en-US">
                <a:highlight>
                  <a:srgbClr val="FFFFFF"/>
                </a:highlight>
                <a:latin typeface="DM Sans"/>
                <a:ea typeface="DM Sans"/>
                <a:cs typeface="DM Sans"/>
                <a:sym typeface="DM Sans"/>
              </a:rPr>
              <a:t>Databricks data engineering is powered by </a:t>
            </a:r>
            <a:r>
              <a:rPr lang="en-US">
                <a:solidFill>
                  <a:schemeClr val="hlink"/>
                </a:solidFill>
                <a:highlight>
                  <a:srgbClr val="FFFFFF"/>
                </a:highlight>
                <a:uFill>
                  <a:noFill/>
                </a:uFill>
                <a:latin typeface="DM Sans"/>
                <a:ea typeface="DM Sans"/>
                <a:cs typeface="DM Sans"/>
                <a:sym typeface="DM Sans"/>
                <a:hlinkClick r:id="rId3"/>
              </a:rPr>
              <a:t>Photon</a:t>
            </a:r>
            <a:r>
              <a:rPr lang="en-US">
                <a:highlight>
                  <a:srgbClr val="FFFFFF"/>
                </a:highlight>
                <a:latin typeface="DM Sans"/>
                <a:ea typeface="DM Sans"/>
                <a:cs typeface="DM Sans"/>
                <a:sym typeface="DM Sans"/>
              </a:rPr>
              <a:t>, the next-generation engine compatible with Apache Spark APIs delivering </a:t>
            </a:r>
            <a:r>
              <a:rPr lang="en-US">
                <a:solidFill>
                  <a:schemeClr val="hlink"/>
                </a:solidFill>
                <a:highlight>
                  <a:srgbClr val="FFFFFF"/>
                </a:highlight>
                <a:uFill>
                  <a:noFill/>
                </a:uFill>
                <a:latin typeface="DM Sans"/>
                <a:ea typeface="DM Sans"/>
                <a:cs typeface="DM Sans"/>
                <a:sym typeface="DM Sans"/>
                <a:hlinkClick r:id="rId4"/>
              </a:rPr>
              <a:t>record-breaking</a:t>
            </a:r>
            <a:r>
              <a:rPr lang="en-US">
                <a:highlight>
                  <a:srgbClr val="FFFFFF"/>
                </a:highlight>
                <a:latin typeface="DM Sans"/>
                <a:ea typeface="DM Sans"/>
                <a:cs typeface="DM Sans"/>
                <a:sym typeface="DM Sans"/>
              </a:rPr>
              <a:t> price/performance while automatically scaling to thousands of nodes. </a:t>
            </a:r>
            <a:r>
              <a:rPr lang="en-US">
                <a:solidFill>
                  <a:schemeClr val="hlink"/>
                </a:solidFill>
                <a:highlight>
                  <a:srgbClr val="FFFFFF"/>
                </a:highlight>
                <a:uFill>
                  <a:noFill/>
                </a:uFill>
                <a:latin typeface="DM Sans"/>
                <a:ea typeface="DM Sans"/>
                <a:cs typeface="DM Sans"/>
                <a:sym typeface="DM Sans"/>
                <a:hlinkClick r:id="rId5"/>
              </a:rPr>
              <a:t>Spark Structured Streaming</a:t>
            </a:r>
            <a:r>
              <a:rPr lang="en-US">
                <a:highlight>
                  <a:srgbClr val="FFFFFF"/>
                </a:highlight>
                <a:latin typeface="DM Sans"/>
                <a:ea typeface="DM Sans"/>
                <a:cs typeface="DM Sans"/>
                <a:sym typeface="DM Sans"/>
              </a:rPr>
              <a:t> provides a single and unified API for batch and stream processing, making it easy to adopt streaming on the Lakehouse without changing code or learning new skills.</a:t>
            </a:r>
            <a:endParaRPr b="1">
              <a:latin typeface="DM Sans"/>
              <a:ea typeface="DM Sans"/>
              <a:cs typeface="DM Sans"/>
              <a:sym typeface="DM Sans"/>
            </a:endParaRPr>
          </a:p>
          <a:p>
            <a:pPr marL="457200" lvl="0" indent="-317500" algn="l" rtl="0">
              <a:lnSpc>
                <a:spcPct val="115000"/>
              </a:lnSpc>
              <a:spcBef>
                <a:spcPts val="0"/>
              </a:spcBef>
              <a:spcAft>
                <a:spcPts val="0"/>
              </a:spcAft>
              <a:buClr>
                <a:schemeClr val="dk1"/>
              </a:buClr>
              <a:buSzPts val="1400"/>
              <a:buFont typeface="DM Sans"/>
              <a:buChar char="●"/>
            </a:pPr>
            <a:r>
              <a:rPr lang="en-US" b="1">
                <a:latin typeface="DM Sans"/>
                <a:ea typeface="DM Sans"/>
                <a:cs typeface="DM Sans"/>
                <a:sym typeface="DM Sans"/>
              </a:rPr>
              <a:t>Foundation of governance, reliability, and performance: </a:t>
            </a:r>
            <a:r>
              <a:rPr lang="en-US">
                <a:highlight>
                  <a:srgbClr val="FFFFFF"/>
                </a:highlight>
                <a:latin typeface="DM Sans"/>
                <a:ea typeface="DM Sans"/>
                <a:cs typeface="DM Sans"/>
                <a:sym typeface="DM Sans"/>
              </a:rPr>
              <a:t>Data engineering on Databricks means you benefit from the foundational components of the </a:t>
            </a:r>
            <a:r>
              <a:rPr lang="en-US">
                <a:solidFill>
                  <a:schemeClr val="hlink"/>
                </a:solidFill>
                <a:highlight>
                  <a:srgbClr val="FFFFFF"/>
                </a:highlight>
                <a:uFill>
                  <a:noFill/>
                </a:uFill>
                <a:latin typeface="DM Sans"/>
                <a:ea typeface="DM Sans"/>
                <a:cs typeface="DM Sans"/>
                <a:sym typeface="DM Sans"/>
                <a:hlinkClick r:id="rId6"/>
              </a:rPr>
              <a:t>Lakehouse Platform</a:t>
            </a:r>
            <a:r>
              <a:rPr lang="en-US">
                <a:highlight>
                  <a:srgbClr val="FFFFFF"/>
                </a:highlight>
                <a:latin typeface="DM Sans"/>
                <a:ea typeface="DM Sans"/>
                <a:cs typeface="DM Sans"/>
                <a:sym typeface="DM Sans"/>
              </a:rPr>
              <a:t> — Unity Catalog and Delta Lake. Your raw data is optimized with </a:t>
            </a:r>
            <a:r>
              <a:rPr lang="en-US">
                <a:solidFill>
                  <a:schemeClr val="hlink"/>
                </a:solidFill>
                <a:highlight>
                  <a:srgbClr val="FFFFFF"/>
                </a:highlight>
                <a:uFill>
                  <a:noFill/>
                </a:uFill>
                <a:latin typeface="DM Sans"/>
                <a:ea typeface="DM Sans"/>
                <a:cs typeface="DM Sans"/>
                <a:sym typeface="DM Sans"/>
                <a:hlinkClick r:id="rId7"/>
              </a:rPr>
              <a:t>Delta Lake</a:t>
            </a:r>
            <a:r>
              <a:rPr lang="en-US">
                <a:highlight>
                  <a:srgbClr val="FFFFFF"/>
                </a:highlight>
                <a:latin typeface="DM Sans"/>
                <a:ea typeface="DM Sans"/>
                <a:cs typeface="DM Sans"/>
                <a:sym typeface="DM Sans"/>
              </a:rPr>
              <a:t>, an open source storage format providing reliability through ACID transactions, and scalable metadata handling with lightning-fast performance. This combines with </a:t>
            </a:r>
            <a:r>
              <a:rPr lang="en-US">
                <a:solidFill>
                  <a:schemeClr val="hlink"/>
                </a:solidFill>
                <a:highlight>
                  <a:srgbClr val="FFFFFF"/>
                </a:highlight>
                <a:uFill>
                  <a:noFill/>
                </a:uFill>
                <a:latin typeface="DM Sans"/>
                <a:ea typeface="DM Sans"/>
                <a:cs typeface="DM Sans"/>
                <a:sym typeface="DM Sans"/>
                <a:hlinkClick r:id="rId8"/>
              </a:rPr>
              <a:t>Unity Catalog</a:t>
            </a:r>
            <a:r>
              <a:rPr lang="en-US">
                <a:highlight>
                  <a:srgbClr val="FFFFFF"/>
                </a:highlight>
                <a:latin typeface="DM Sans"/>
                <a:ea typeface="DM Sans"/>
                <a:cs typeface="DM Sans"/>
                <a:sym typeface="DM Sans"/>
              </a:rPr>
              <a:t> to give you fine-grained governance for all your data and AI assets, simplifying how you govern, with one consistent model to discover, access and share data across clouds. Unity Catalog also provides native support for </a:t>
            </a:r>
            <a:r>
              <a:rPr lang="en-US">
                <a:solidFill>
                  <a:schemeClr val="hlink"/>
                </a:solidFill>
                <a:highlight>
                  <a:srgbClr val="FFFFFF"/>
                </a:highlight>
                <a:uFill>
                  <a:noFill/>
                </a:uFill>
                <a:latin typeface="DM Sans"/>
                <a:ea typeface="DM Sans"/>
                <a:cs typeface="DM Sans"/>
                <a:sym typeface="DM Sans"/>
                <a:hlinkClick r:id="rId9"/>
              </a:rPr>
              <a:t>Delta Sharing</a:t>
            </a:r>
            <a:r>
              <a:rPr lang="en-US">
                <a:highlight>
                  <a:srgbClr val="FFFFFF"/>
                </a:highlight>
                <a:latin typeface="DM Sans"/>
                <a:ea typeface="DM Sans"/>
                <a:cs typeface="DM Sans"/>
                <a:sym typeface="DM Sans"/>
              </a:rPr>
              <a:t>, the industry’s first open protocol for simple and secure data sharing with other organizations.</a:t>
            </a:r>
            <a:endParaRPr b="1">
              <a:latin typeface="DM Sans"/>
              <a:ea typeface="DM Sans"/>
              <a:cs typeface="DM Sans"/>
              <a:sym typeface="DM Sans"/>
            </a:endParaRPr>
          </a:p>
          <a:p>
            <a:pPr marL="457200" lvl="0" indent="0" algn="l" rtl="0">
              <a:lnSpc>
                <a:spcPct val="115000"/>
              </a:lnSpc>
              <a:spcBef>
                <a:spcPts val="0"/>
              </a:spcBef>
              <a:spcAft>
                <a:spcPts val="0"/>
              </a:spcAft>
              <a:buSzPts val="1400"/>
              <a:buNone/>
            </a:pPr>
            <a:endParaRPr/>
          </a:p>
        </p:txBody>
      </p:sp>
    </p:spTree>
    <p:extLst>
      <p:ext uri="{BB962C8B-B14F-4D97-AF65-F5344CB8AC3E}">
        <p14:creationId xmlns:p14="http://schemas.microsoft.com/office/powerpoint/2010/main" val="2252131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g13d286fe8e5_0_1059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4" name="Google Shape;2744;g13d286fe8e5_0_105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a:t>The lakehouse provides a wide variety of streaming capabilities from ingestion to ETL, event processing, event driven application and ML inference.</a:t>
            </a:r>
            <a:endParaRPr/>
          </a:p>
          <a:p>
            <a:pPr marL="457200" lvl="0" indent="-317500" algn="l" rtl="0">
              <a:lnSpc>
                <a:spcPct val="100000"/>
              </a:lnSpc>
              <a:spcBef>
                <a:spcPts val="0"/>
              </a:spcBef>
              <a:spcAft>
                <a:spcPts val="0"/>
              </a:spcAft>
              <a:buSzPts val="1400"/>
              <a:buChar char="●"/>
            </a:pPr>
            <a:r>
              <a:rPr lang="en-US"/>
              <a:t>With these capabilities, you can realize impactful business use cases such as live dashboard, operational alert, dynamic UI, pricing, ads, etc.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13d286fe8e5_0_17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US" sz="1200">
                <a:solidFill>
                  <a:srgbClr val="333333"/>
                </a:solidFill>
                <a:highlight>
                  <a:srgbClr val="FFFFFF"/>
                </a:highlight>
                <a:latin typeface="DM Sans"/>
                <a:ea typeface="DM Sans"/>
                <a:cs typeface="DM Sans"/>
                <a:sym typeface="DM Sans"/>
              </a:rPr>
              <a:t>Let’s take a look at how it works:</a:t>
            </a:r>
            <a:endParaRPr sz="1200">
              <a:solidFill>
                <a:srgbClr val="333333"/>
              </a:solidFill>
              <a:highlight>
                <a:srgbClr val="FFFFFF"/>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Calibri"/>
              <a:buNone/>
            </a:pPr>
            <a:endParaRPr sz="1200">
              <a:solidFill>
                <a:srgbClr val="333333"/>
              </a:solidFill>
              <a:highlight>
                <a:srgbClr val="FFFFFF"/>
              </a:highlight>
              <a:latin typeface="DM Sans"/>
              <a:ea typeface="DM Sans"/>
              <a:cs typeface="DM Sans"/>
              <a:sym typeface="DM Sans"/>
            </a:endParaRPr>
          </a:p>
          <a:p>
            <a:pPr marL="457200" lvl="0" indent="-228600" algn="l" rtl="0">
              <a:lnSpc>
                <a:spcPct val="100000"/>
              </a:lnSpc>
              <a:spcBef>
                <a:spcPts val="0"/>
              </a:spcBef>
              <a:spcAft>
                <a:spcPts val="0"/>
              </a:spcAft>
              <a:buClr>
                <a:srgbClr val="333333"/>
              </a:buClr>
              <a:buSzPts val="1200"/>
              <a:buFont typeface="DM Sans"/>
              <a:buNone/>
            </a:pPr>
            <a:r>
              <a:rPr lang="en-US" sz="1200">
                <a:solidFill>
                  <a:srgbClr val="333333"/>
                </a:solidFill>
                <a:highlight>
                  <a:srgbClr val="FFFFFF"/>
                </a:highlight>
                <a:latin typeface="DM Sans"/>
                <a:ea typeface="DM Sans"/>
                <a:cs typeface="DM Sans"/>
                <a:sym typeface="DM Sans"/>
              </a:rPr>
              <a:t>Building ETL pipelines to ingest and prepare data for ML and analytics  is one of the </a:t>
            </a:r>
            <a:r>
              <a:rPr lang="en-US" sz="1200" b="1">
                <a:solidFill>
                  <a:srgbClr val="333333"/>
                </a:solidFill>
                <a:highlight>
                  <a:srgbClr val="FFFFFF"/>
                </a:highlight>
                <a:latin typeface="DM Sans"/>
                <a:ea typeface="DM Sans"/>
                <a:cs typeface="DM Sans"/>
                <a:sym typeface="DM Sans"/>
              </a:rPr>
              <a:t>most business critical workloads</a:t>
            </a:r>
            <a:r>
              <a:rPr lang="en-US" sz="1200">
                <a:solidFill>
                  <a:srgbClr val="333333"/>
                </a:solidFill>
                <a:highlight>
                  <a:srgbClr val="FFFFFF"/>
                </a:highlight>
                <a:latin typeface="DM Sans"/>
                <a:ea typeface="DM Sans"/>
                <a:cs typeface="DM Sans"/>
                <a:sym typeface="DM Sans"/>
              </a:rPr>
              <a:t> for data teams within the Lakehouse Platform. </a:t>
            </a:r>
            <a:br>
              <a:rPr lang="en-US" sz="1200">
                <a:solidFill>
                  <a:srgbClr val="333333"/>
                </a:solidFill>
                <a:highlight>
                  <a:srgbClr val="FFFFFF"/>
                </a:highlight>
                <a:latin typeface="DM Sans"/>
                <a:ea typeface="DM Sans"/>
                <a:cs typeface="DM Sans"/>
                <a:sym typeface="DM Sans"/>
              </a:rPr>
            </a:br>
            <a:endParaRPr sz="1200">
              <a:solidFill>
                <a:srgbClr val="333333"/>
              </a:solidFill>
              <a:highlight>
                <a:srgbClr val="FFFFFF"/>
              </a:highlight>
              <a:latin typeface="DM Sans"/>
              <a:ea typeface="DM Sans"/>
              <a:cs typeface="DM Sans"/>
              <a:sym typeface="DM Sans"/>
            </a:endParaRPr>
          </a:p>
          <a:p>
            <a:pPr marL="457200" lvl="0" indent="-228600" algn="l" rtl="0">
              <a:lnSpc>
                <a:spcPct val="100000"/>
              </a:lnSpc>
              <a:spcBef>
                <a:spcPts val="0"/>
              </a:spcBef>
              <a:spcAft>
                <a:spcPts val="0"/>
              </a:spcAft>
              <a:buClr>
                <a:srgbClr val="333333"/>
              </a:buClr>
              <a:buSzPts val="1200"/>
              <a:buFont typeface="DM Sans"/>
              <a:buNone/>
            </a:pPr>
            <a:r>
              <a:rPr lang="en-US" sz="1200">
                <a:solidFill>
                  <a:srgbClr val="333333"/>
                </a:solidFill>
                <a:highlight>
                  <a:srgbClr val="FFFFFF"/>
                </a:highlight>
                <a:latin typeface="DM Sans"/>
                <a:ea typeface="DM Sans"/>
                <a:cs typeface="DM Sans"/>
                <a:sym typeface="DM Sans"/>
              </a:rPr>
              <a:t>HOW: Databricks DE </a:t>
            </a:r>
            <a:r>
              <a:rPr lang="en-US" sz="1200" b="1">
                <a:solidFill>
                  <a:srgbClr val="333333"/>
                </a:solidFill>
                <a:highlight>
                  <a:srgbClr val="FFFFFF"/>
                </a:highlight>
                <a:latin typeface="DM Sans"/>
                <a:ea typeface="DM Sans"/>
                <a:cs typeface="DM Sans"/>
                <a:sym typeface="DM Sans"/>
              </a:rPr>
              <a:t>enables data teams</a:t>
            </a:r>
            <a:r>
              <a:rPr lang="en-US" sz="1200">
                <a:solidFill>
                  <a:srgbClr val="333333"/>
                </a:solidFill>
                <a:highlight>
                  <a:srgbClr val="FFFFFF"/>
                </a:highlight>
                <a:latin typeface="DM Sans"/>
                <a:ea typeface="DM Sans"/>
                <a:cs typeface="DM Sans"/>
                <a:sym typeface="DM Sans"/>
              </a:rPr>
              <a:t> to </a:t>
            </a:r>
            <a:endParaRPr sz="1200">
              <a:solidFill>
                <a:srgbClr val="333333"/>
              </a:solidFill>
              <a:highlight>
                <a:srgbClr val="FFFFFF"/>
              </a:highlight>
              <a:latin typeface="DM Sans"/>
              <a:ea typeface="DM Sans"/>
              <a:cs typeface="DM Sans"/>
              <a:sym typeface="DM Sans"/>
            </a:endParaRPr>
          </a:p>
          <a:p>
            <a:pPr marL="914400" lvl="1" indent="-228600" algn="l" rtl="0">
              <a:lnSpc>
                <a:spcPct val="100000"/>
              </a:lnSpc>
              <a:spcBef>
                <a:spcPts val="0"/>
              </a:spcBef>
              <a:spcAft>
                <a:spcPts val="0"/>
              </a:spcAft>
              <a:buClr>
                <a:srgbClr val="333333"/>
              </a:buClr>
              <a:buSzPts val="1200"/>
              <a:buFont typeface="DM Sans"/>
              <a:buNone/>
            </a:pPr>
            <a:r>
              <a:rPr lang="en-US" sz="1200" b="1">
                <a:solidFill>
                  <a:srgbClr val="333333"/>
                </a:solidFill>
                <a:highlight>
                  <a:srgbClr val="FFFFFF"/>
                </a:highlight>
                <a:latin typeface="DM Sans"/>
                <a:ea typeface="DM Sans"/>
                <a:cs typeface="DM Sans"/>
                <a:sym typeface="DM Sans"/>
              </a:rPr>
              <a:t>unify batch and streaming</a:t>
            </a:r>
            <a:r>
              <a:rPr lang="en-US" sz="1200">
                <a:solidFill>
                  <a:srgbClr val="333333"/>
                </a:solidFill>
                <a:highlight>
                  <a:srgbClr val="FFFFFF"/>
                </a:highlight>
                <a:latin typeface="DM Sans"/>
                <a:ea typeface="DM Sans"/>
                <a:cs typeface="DM Sans"/>
                <a:sym typeface="DM Sans"/>
              </a:rPr>
              <a:t> operations on a simplified architecture, </a:t>
            </a:r>
            <a:endParaRPr sz="1200">
              <a:solidFill>
                <a:srgbClr val="333333"/>
              </a:solidFill>
              <a:highlight>
                <a:srgbClr val="FFFFFF"/>
              </a:highlight>
              <a:latin typeface="DM Sans"/>
              <a:ea typeface="DM Sans"/>
              <a:cs typeface="DM Sans"/>
              <a:sym typeface="DM Sans"/>
            </a:endParaRPr>
          </a:p>
          <a:p>
            <a:pPr marL="914400" lvl="1" indent="-228600" algn="l" rtl="0">
              <a:lnSpc>
                <a:spcPct val="100000"/>
              </a:lnSpc>
              <a:spcBef>
                <a:spcPts val="0"/>
              </a:spcBef>
              <a:spcAft>
                <a:spcPts val="0"/>
              </a:spcAft>
              <a:buClr>
                <a:srgbClr val="333333"/>
              </a:buClr>
              <a:buSzPts val="1200"/>
              <a:buFont typeface="DM Sans"/>
              <a:buNone/>
            </a:pPr>
            <a:r>
              <a:rPr lang="en-US" sz="1200">
                <a:solidFill>
                  <a:srgbClr val="333333"/>
                </a:solidFill>
                <a:highlight>
                  <a:srgbClr val="FFFFFF"/>
                </a:highlight>
                <a:latin typeface="DM Sans"/>
                <a:ea typeface="DM Sans"/>
                <a:cs typeface="DM Sans"/>
                <a:sym typeface="DM Sans"/>
              </a:rPr>
              <a:t>Modern SW engineer data pipeline </a:t>
            </a:r>
            <a:r>
              <a:rPr lang="en-US" sz="1200" b="1">
                <a:solidFill>
                  <a:srgbClr val="333333"/>
                </a:solidFill>
                <a:highlight>
                  <a:srgbClr val="FFFFFF"/>
                </a:highlight>
                <a:latin typeface="DM Sans"/>
                <a:ea typeface="DM Sans"/>
                <a:cs typeface="DM Sans"/>
                <a:sym typeface="DM Sans"/>
              </a:rPr>
              <a:t>development and testing,</a:t>
            </a:r>
            <a:r>
              <a:rPr lang="en-US" sz="1200">
                <a:solidFill>
                  <a:srgbClr val="333333"/>
                </a:solidFill>
                <a:highlight>
                  <a:srgbClr val="FFFFFF"/>
                </a:highlight>
                <a:latin typeface="DM Sans"/>
                <a:ea typeface="DM Sans"/>
                <a:cs typeface="DM Sans"/>
                <a:sym typeface="DM Sans"/>
              </a:rPr>
              <a:t> </a:t>
            </a:r>
            <a:endParaRPr sz="1200">
              <a:solidFill>
                <a:srgbClr val="333333"/>
              </a:solidFill>
              <a:highlight>
                <a:srgbClr val="FFFFFF"/>
              </a:highlight>
              <a:latin typeface="DM Sans"/>
              <a:ea typeface="DM Sans"/>
              <a:cs typeface="DM Sans"/>
              <a:sym typeface="DM Sans"/>
            </a:endParaRPr>
          </a:p>
          <a:p>
            <a:pPr marL="914400" lvl="1" indent="-228600" algn="l" rtl="0">
              <a:lnSpc>
                <a:spcPct val="100000"/>
              </a:lnSpc>
              <a:spcBef>
                <a:spcPts val="0"/>
              </a:spcBef>
              <a:spcAft>
                <a:spcPts val="0"/>
              </a:spcAft>
              <a:buClr>
                <a:srgbClr val="333333"/>
              </a:buClr>
              <a:buSzPts val="1200"/>
              <a:buFont typeface="DM Sans"/>
              <a:buNone/>
            </a:pPr>
            <a:r>
              <a:rPr lang="en-US" sz="1200">
                <a:solidFill>
                  <a:srgbClr val="333333"/>
                </a:solidFill>
                <a:highlight>
                  <a:srgbClr val="FFFFFF"/>
                </a:highlight>
                <a:latin typeface="DM Sans"/>
                <a:ea typeface="DM Sans"/>
                <a:cs typeface="DM Sans"/>
                <a:sym typeface="DM Sans"/>
              </a:rPr>
              <a:t>build reliable data, analytics, and AI </a:t>
            </a:r>
            <a:r>
              <a:rPr lang="en-US" sz="1200" b="1">
                <a:solidFill>
                  <a:srgbClr val="333333"/>
                </a:solidFill>
                <a:highlight>
                  <a:srgbClr val="FFFFFF"/>
                </a:highlight>
                <a:latin typeface="DM Sans"/>
                <a:ea typeface="DM Sans"/>
                <a:cs typeface="DM Sans"/>
                <a:sym typeface="DM Sans"/>
              </a:rPr>
              <a:t>workflows</a:t>
            </a:r>
            <a:r>
              <a:rPr lang="en-US" sz="1200">
                <a:solidFill>
                  <a:srgbClr val="333333"/>
                </a:solidFill>
                <a:highlight>
                  <a:srgbClr val="FFFFFF"/>
                </a:highlight>
                <a:latin typeface="DM Sans"/>
                <a:ea typeface="DM Sans"/>
                <a:cs typeface="DM Sans"/>
                <a:sym typeface="DM Sans"/>
              </a:rPr>
              <a:t> on any cloud platform, </a:t>
            </a:r>
            <a:endParaRPr sz="1200">
              <a:solidFill>
                <a:srgbClr val="333333"/>
              </a:solidFill>
              <a:highlight>
                <a:srgbClr val="FFFFFF"/>
              </a:highlight>
              <a:latin typeface="DM Sans"/>
              <a:ea typeface="DM Sans"/>
              <a:cs typeface="DM Sans"/>
              <a:sym typeface="DM Sans"/>
            </a:endParaRPr>
          </a:p>
          <a:p>
            <a:pPr marL="914400" lvl="1" indent="-228600" algn="l" rtl="0">
              <a:lnSpc>
                <a:spcPct val="100000"/>
              </a:lnSpc>
              <a:spcBef>
                <a:spcPts val="0"/>
              </a:spcBef>
              <a:spcAft>
                <a:spcPts val="0"/>
              </a:spcAft>
              <a:buClr>
                <a:srgbClr val="333333"/>
              </a:buClr>
              <a:buSzPts val="1200"/>
              <a:buFont typeface="DM Sans"/>
              <a:buNone/>
            </a:pPr>
            <a:r>
              <a:rPr lang="en-US" sz="1200">
                <a:solidFill>
                  <a:srgbClr val="333333"/>
                </a:solidFill>
                <a:highlight>
                  <a:srgbClr val="FFFFFF"/>
                </a:highlight>
                <a:latin typeface="DM Sans"/>
                <a:ea typeface="DM Sans"/>
                <a:cs typeface="DM Sans"/>
                <a:sym typeface="DM Sans"/>
              </a:rPr>
              <a:t>and meet </a:t>
            </a:r>
            <a:r>
              <a:rPr lang="en-US" sz="1200" b="1">
                <a:solidFill>
                  <a:srgbClr val="333333"/>
                </a:solidFill>
                <a:highlight>
                  <a:srgbClr val="FFFFFF"/>
                </a:highlight>
                <a:latin typeface="DM Sans"/>
                <a:ea typeface="DM Sans"/>
                <a:cs typeface="DM Sans"/>
                <a:sym typeface="DM Sans"/>
              </a:rPr>
              <a:t>regulatory</a:t>
            </a:r>
            <a:r>
              <a:rPr lang="en-US" sz="1200">
                <a:solidFill>
                  <a:srgbClr val="333333"/>
                </a:solidFill>
                <a:highlight>
                  <a:srgbClr val="FFFFFF"/>
                </a:highlight>
                <a:latin typeface="DM Sans"/>
                <a:ea typeface="DM Sans"/>
                <a:cs typeface="DM Sans"/>
                <a:sym typeface="DM Sans"/>
              </a:rPr>
              <a:t> requirements to maintain world-class governance. </a:t>
            </a:r>
            <a:br>
              <a:rPr lang="en-US" sz="1200">
                <a:solidFill>
                  <a:srgbClr val="333333"/>
                </a:solidFill>
                <a:highlight>
                  <a:srgbClr val="FFFFFF"/>
                </a:highlight>
                <a:latin typeface="DM Sans"/>
                <a:ea typeface="DM Sans"/>
                <a:cs typeface="DM Sans"/>
                <a:sym typeface="DM Sans"/>
              </a:rPr>
            </a:br>
            <a:endParaRPr sz="1200">
              <a:solidFill>
                <a:srgbClr val="333333"/>
              </a:solidFill>
              <a:highlight>
                <a:srgbClr val="FFFFFF"/>
              </a:highlight>
              <a:latin typeface="DM Sans"/>
              <a:ea typeface="DM Sans"/>
              <a:cs typeface="DM Sans"/>
              <a:sym typeface="DM Sans"/>
            </a:endParaRPr>
          </a:p>
          <a:p>
            <a:pPr marL="457200" lvl="0" indent="-228600" algn="l" rtl="0">
              <a:lnSpc>
                <a:spcPct val="100000"/>
              </a:lnSpc>
              <a:spcBef>
                <a:spcPts val="0"/>
              </a:spcBef>
              <a:spcAft>
                <a:spcPts val="0"/>
              </a:spcAft>
              <a:buClr>
                <a:srgbClr val="333333"/>
              </a:buClr>
              <a:buSzPts val="1200"/>
              <a:buFont typeface="DM Sans"/>
              <a:buNone/>
            </a:pPr>
            <a:r>
              <a:rPr lang="en-US" sz="1200">
                <a:solidFill>
                  <a:srgbClr val="333333"/>
                </a:solidFill>
                <a:highlight>
                  <a:srgbClr val="FFFFFF"/>
                </a:highlight>
                <a:latin typeface="DM Sans"/>
                <a:ea typeface="DM Sans"/>
                <a:cs typeface="DM Sans"/>
                <a:sym typeface="DM Sans"/>
              </a:rPr>
              <a:t>RESULT: The </a:t>
            </a:r>
            <a:r>
              <a:rPr lang="en-US" sz="1200">
                <a:solidFill>
                  <a:srgbClr val="FD5000"/>
                </a:solidFill>
                <a:highlight>
                  <a:srgbClr val="FFFFFF"/>
                </a:highlight>
                <a:latin typeface="DM Sans"/>
                <a:ea typeface="DM Sans"/>
                <a:cs typeface="DM Sans"/>
                <a:sym typeface="DM Sans"/>
              </a:rPr>
              <a:t>Lakehouse </a:t>
            </a:r>
            <a:r>
              <a:rPr lang="en-US" sz="1200">
                <a:solidFill>
                  <a:srgbClr val="333333"/>
                </a:solidFill>
                <a:highlight>
                  <a:srgbClr val="FFFFFF"/>
                </a:highlight>
                <a:latin typeface="DM Sans"/>
                <a:ea typeface="DM Sans"/>
                <a:cs typeface="DM Sans"/>
                <a:sym typeface="DM Sans"/>
              </a:rPr>
              <a:t>provides an end-to-end data engineering and ETL platform that </a:t>
            </a:r>
            <a:r>
              <a:rPr lang="en-US" sz="1200" b="1">
                <a:solidFill>
                  <a:srgbClr val="333333"/>
                </a:solidFill>
                <a:highlight>
                  <a:srgbClr val="FFFFFF"/>
                </a:highlight>
                <a:latin typeface="DM Sans"/>
                <a:ea typeface="DM Sans"/>
                <a:cs typeface="DM Sans"/>
                <a:sym typeface="DM Sans"/>
              </a:rPr>
              <a:t>automates the complexity</a:t>
            </a:r>
            <a:r>
              <a:rPr lang="en-US" sz="1200">
                <a:solidFill>
                  <a:srgbClr val="333333"/>
                </a:solidFill>
                <a:highlight>
                  <a:srgbClr val="FFFFFF"/>
                </a:highlight>
                <a:latin typeface="DM Sans"/>
                <a:ea typeface="DM Sans"/>
                <a:cs typeface="DM Sans"/>
                <a:sym typeface="DM Sans"/>
              </a:rPr>
              <a:t> of building and maintaining pipelines and running ETL workloads so data engineers and analysts can focus on quality and reliability to drive valuable insights.</a:t>
            </a:r>
            <a:endParaRPr sz="1200">
              <a:solidFill>
                <a:srgbClr val="333333"/>
              </a:solidFill>
              <a:highlight>
                <a:srgbClr val="FFFFFF"/>
              </a:highlight>
              <a:latin typeface="DM Sans"/>
              <a:ea typeface="DM Sans"/>
              <a:cs typeface="DM Sans"/>
              <a:sym typeface="DM Sans"/>
            </a:endParaRPr>
          </a:p>
          <a:p>
            <a:pPr marL="0" lvl="0" indent="0" algn="l" rtl="0">
              <a:lnSpc>
                <a:spcPct val="100000"/>
              </a:lnSpc>
              <a:spcBef>
                <a:spcPts val="0"/>
              </a:spcBef>
              <a:spcAft>
                <a:spcPts val="0"/>
              </a:spcAft>
              <a:buSzPts val="1400"/>
              <a:buNone/>
            </a:pPr>
            <a:endParaRPr sz="1200">
              <a:solidFill>
                <a:srgbClr val="333333"/>
              </a:solidFill>
              <a:highlight>
                <a:srgbClr val="FFFFFF"/>
              </a:highlight>
              <a:latin typeface="DM Sans"/>
              <a:ea typeface="DM Sans"/>
              <a:cs typeface="DM Sans"/>
              <a:sym typeface="DM Sans"/>
            </a:endParaRPr>
          </a:p>
          <a:p>
            <a:pPr marL="0" lvl="0" indent="0" algn="l" rtl="0">
              <a:lnSpc>
                <a:spcPct val="100000"/>
              </a:lnSpc>
              <a:spcBef>
                <a:spcPts val="0"/>
              </a:spcBef>
              <a:spcAft>
                <a:spcPts val="0"/>
              </a:spcAft>
              <a:buSzPts val="1400"/>
              <a:buNone/>
            </a:pPr>
            <a:endParaRPr sz="1200">
              <a:solidFill>
                <a:srgbClr val="333333"/>
              </a:solidFill>
              <a:highlight>
                <a:srgbClr val="FFFFFF"/>
              </a:highlight>
              <a:latin typeface="DM Sans"/>
              <a:ea typeface="DM Sans"/>
              <a:cs typeface="DM Sans"/>
              <a:sym typeface="DM Sans"/>
            </a:endParaRPr>
          </a:p>
        </p:txBody>
      </p:sp>
      <p:sp>
        <p:nvSpPr>
          <p:cNvPr id="2556" name="Google Shape;2556;g13d286fe8e5_0_17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909068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9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284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endParaRPr lang="en-US" dirty="0"/>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766617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endParaRPr lang="en-US" dirty="0"/>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735856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 Basic Content 1 1">
  <p:cSld name="10 - Basic Content 1 1">
    <p:bg>
      <p:bgPr>
        <a:solidFill>
          <a:schemeClr val="lt1"/>
        </a:solidFill>
        <a:effectLst/>
      </p:bgPr>
    </p:bg>
    <p:spTree>
      <p:nvGrpSpPr>
        <p:cNvPr id="1" name="Shape 532"/>
        <p:cNvGrpSpPr/>
        <p:nvPr/>
      </p:nvGrpSpPr>
      <p:grpSpPr>
        <a:xfrm>
          <a:off x="0" y="0"/>
          <a:ext cx="0" cy="0"/>
          <a:chOff x="0" y="0"/>
          <a:chExt cx="0" cy="0"/>
        </a:xfrm>
      </p:grpSpPr>
      <p:sp>
        <p:nvSpPr>
          <p:cNvPr id="533" name="Google Shape;533;g13d286fe8e5_0_11307"/>
          <p:cNvSpPr/>
          <p:nvPr/>
        </p:nvSpPr>
        <p:spPr>
          <a:xfrm>
            <a:off x="13203" y="0"/>
            <a:ext cx="12192175"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86100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0 - Basic Content 1">
  <p:cSld name="10 - Basic Content 1">
    <p:bg>
      <p:bgPr>
        <a:solidFill>
          <a:schemeClr val="lt1"/>
        </a:solidFill>
        <a:effectLst/>
      </p:bgPr>
    </p:bg>
    <p:spTree>
      <p:nvGrpSpPr>
        <p:cNvPr id="1" name="Shape 526"/>
        <p:cNvGrpSpPr/>
        <p:nvPr/>
      </p:nvGrpSpPr>
      <p:grpSpPr>
        <a:xfrm>
          <a:off x="0" y="0"/>
          <a:ext cx="0" cy="0"/>
          <a:chOff x="0" y="0"/>
          <a:chExt cx="0" cy="0"/>
        </a:xfrm>
      </p:grpSpPr>
      <p:sp>
        <p:nvSpPr>
          <p:cNvPr id="527" name="Google Shape;527;g13d286fe8e5_0_11305"/>
          <p:cNvSpPr txBox="1">
            <a:spLocks noGrp="1"/>
          </p:cNvSpPr>
          <p:nvPr>
            <p:ph type="title"/>
          </p:nvPr>
        </p:nvSpPr>
        <p:spPr>
          <a:xfrm>
            <a:off x="749432" y="535597"/>
            <a:ext cx="10662077"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a:endParaRPr/>
          </a:p>
        </p:txBody>
      </p:sp>
    </p:spTree>
    <p:extLst>
      <p:ext uri="{BB962C8B-B14F-4D97-AF65-F5344CB8AC3E}">
        <p14:creationId xmlns:p14="http://schemas.microsoft.com/office/powerpoint/2010/main" val="5651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 Content A - Basic">
  <p:cSld name="7 Content A - Basic">
    <p:bg>
      <p:bgPr>
        <a:solidFill>
          <a:schemeClr val="lt1"/>
        </a:solidFill>
        <a:effectLst/>
      </p:bgPr>
    </p:bg>
    <p:spTree>
      <p:nvGrpSpPr>
        <p:cNvPr id="1" name="Shape 1041"/>
        <p:cNvGrpSpPr/>
        <p:nvPr/>
      </p:nvGrpSpPr>
      <p:grpSpPr>
        <a:xfrm>
          <a:off x="0" y="0"/>
          <a:ext cx="0" cy="0"/>
          <a:chOff x="0" y="0"/>
          <a:chExt cx="0" cy="0"/>
        </a:xfrm>
      </p:grpSpPr>
      <p:sp>
        <p:nvSpPr>
          <p:cNvPr id="1042" name="Google Shape;1042;g125f7feffe5_4_899"/>
          <p:cNvSpPr txBox="1">
            <a:spLocks noGrp="1"/>
          </p:cNvSpPr>
          <p:nvPr>
            <p:ph type="title"/>
          </p:nvPr>
        </p:nvSpPr>
        <p:spPr>
          <a:xfrm>
            <a:off x="749432" y="535597"/>
            <a:ext cx="10662077"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a:endParaRPr/>
          </a:p>
        </p:txBody>
      </p:sp>
      <p:sp>
        <p:nvSpPr>
          <p:cNvPr id="1043" name="Google Shape;1043;g125f7feffe5_4_899"/>
          <p:cNvSpPr txBox="1">
            <a:spLocks noGrp="1"/>
          </p:cNvSpPr>
          <p:nvPr>
            <p:ph type="subTitle" idx="1"/>
          </p:nvPr>
        </p:nvSpPr>
        <p:spPr>
          <a:xfrm>
            <a:off x="765000" y="1174703"/>
            <a:ext cx="10662077" cy="5835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1044" name="Google Shape;1044;g125f7feffe5_4_899"/>
          <p:cNvSpPr txBox="1">
            <a:spLocks noGrp="1"/>
          </p:cNvSpPr>
          <p:nvPr>
            <p:ph type="body" idx="2"/>
          </p:nvPr>
        </p:nvSpPr>
        <p:spPr>
          <a:xfrm>
            <a:off x="762000" y="1988833"/>
            <a:ext cx="10662077" cy="4149900"/>
          </a:xfrm>
          <a:prstGeom prst="rect">
            <a:avLst/>
          </a:prstGeom>
          <a:noFill/>
          <a:ln>
            <a:noFill/>
          </a:ln>
        </p:spPr>
        <p:txBody>
          <a:bodyPr spcFirstLastPara="1" wrap="square" lIns="0" tIns="0" rIns="0" bIns="0" anchor="t" anchorCtr="0">
            <a:noAutofit/>
          </a:bodyPr>
          <a:lstStyle>
            <a:lvl1pPr marL="457200" marR="0" lvl="0" indent="-381000" algn="l">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1045" name="Google Shape;1045;g125f7feffe5_4_899"/>
          <p:cNvSpPr txBox="1">
            <a:spLocks noGrp="1"/>
          </p:cNvSpPr>
          <p:nvPr>
            <p:ph type="sldNum" idx="12"/>
          </p:nvPr>
        </p:nvSpPr>
        <p:spPr>
          <a:xfrm>
            <a:off x="11100447" y="6473300"/>
            <a:ext cx="324384" cy="186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94697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551"/>
        <p:cNvGrpSpPr/>
        <p:nvPr/>
      </p:nvGrpSpPr>
      <p:grpSpPr>
        <a:xfrm>
          <a:off x="0" y="0"/>
          <a:ext cx="0" cy="0"/>
          <a:chOff x="0" y="0"/>
          <a:chExt cx="0" cy="0"/>
        </a:xfrm>
      </p:grpSpPr>
      <p:sp>
        <p:nvSpPr>
          <p:cNvPr id="552" name="Google Shape;552;g13d286fe8e5_0_11470"/>
          <p:cNvSpPr txBox="1">
            <a:spLocks noGrp="1"/>
          </p:cNvSpPr>
          <p:nvPr>
            <p:ph type="title"/>
          </p:nvPr>
        </p:nvSpPr>
        <p:spPr>
          <a:xfrm>
            <a:off x="749432" y="535597"/>
            <a:ext cx="10662077"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a:endParaRPr/>
          </a:p>
        </p:txBody>
      </p:sp>
      <p:sp>
        <p:nvSpPr>
          <p:cNvPr id="553" name="Google Shape;553;g13d286fe8e5_0_11470"/>
          <p:cNvSpPr txBox="1">
            <a:spLocks noGrp="1"/>
          </p:cNvSpPr>
          <p:nvPr>
            <p:ph type="subTitle" idx="1"/>
          </p:nvPr>
        </p:nvSpPr>
        <p:spPr>
          <a:xfrm>
            <a:off x="765000" y="1174702"/>
            <a:ext cx="10662077" cy="5835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algn="l">
              <a:lnSpc>
                <a:spcPct val="90000"/>
              </a:lnSpc>
              <a:spcBef>
                <a:spcPts val="500"/>
              </a:spcBef>
              <a:spcAft>
                <a:spcPts val="0"/>
              </a:spcAft>
              <a:buClr>
                <a:schemeClr val="accent5"/>
              </a:buClr>
              <a:buSzPts val="2000"/>
              <a:buNone/>
              <a:defRPr>
                <a:solidFill>
                  <a:schemeClr val="accent5"/>
                </a:solidFill>
              </a:defRPr>
            </a:lvl2pPr>
            <a:lvl3pPr lvl="2" algn="l">
              <a:lnSpc>
                <a:spcPct val="90000"/>
              </a:lnSpc>
              <a:spcBef>
                <a:spcPts val="500"/>
              </a:spcBef>
              <a:spcAft>
                <a:spcPts val="0"/>
              </a:spcAft>
              <a:buClr>
                <a:schemeClr val="accent5"/>
              </a:buClr>
              <a:buSzPts val="1600"/>
              <a:buNone/>
              <a:defRPr>
                <a:solidFill>
                  <a:schemeClr val="accent5"/>
                </a:solidFill>
              </a:defRPr>
            </a:lvl3pPr>
            <a:lvl4pPr lvl="3" algn="l">
              <a:lnSpc>
                <a:spcPct val="90000"/>
              </a:lnSpc>
              <a:spcBef>
                <a:spcPts val="500"/>
              </a:spcBef>
              <a:spcAft>
                <a:spcPts val="0"/>
              </a:spcAft>
              <a:buClr>
                <a:schemeClr val="accent5"/>
              </a:buClr>
              <a:buSzPts val="1600"/>
              <a:buNone/>
              <a:defRPr>
                <a:solidFill>
                  <a:schemeClr val="accent5"/>
                </a:solidFill>
              </a:defRPr>
            </a:lvl4pPr>
            <a:lvl5pPr lvl="4" algn="l">
              <a:lnSpc>
                <a:spcPct val="90000"/>
              </a:lnSpc>
              <a:spcBef>
                <a:spcPts val="500"/>
              </a:spcBef>
              <a:spcAft>
                <a:spcPts val="0"/>
              </a:spcAft>
              <a:buClr>
                <a:schemeClr val="accent5"/>
              </a:buClr>
              <a:buSzPts val="1600"/>
              <a:buNone/>
              <a:defRPr>
                <a:solidFill>
                  <a:schemeClr val="accent5"/>
                </a:solidFill>
              </a:defRPr>
            </a:lvl5pPr>
            <a:lvl6pPr lvl="5" algn="l">
              <a:lnSpc>
                <a:spcPct val="90000"/>
              </a:lnSpc>
              <a:spcBef>
                <a:spcPts val="500"/>
              </a:spcBef>
              <a:spcAft>
                <a:spcPts val="0"/>
              </a:spcAft>
              <a:buClr>
                <a:schemeClr val="accent5"/>
              </a:buClr>
              <a:buSzPts val="1600"/>
              <a:buNone/>
              <a:defRPr>
                <a:solidFill>
                  <a:schemeClr val="accent5"/>
                </a:solidFill>
              </a:defRPr>
            </a:lvl6pPr>
            <a:lvl7pPr lvl="6" algn="l">
              <a:lnSpc>
                <a:spcPct val="90000"/>
              </a:lnSpc>
              <a:spcBef>
                <a:spcPts val="500"/>
              </a:spcBef>
              <a:spcAft>
                <a:spcPts val="0"/>
              </a:spcAft>
              <a:buClr>
                <a:schemeClr val="accent5"/>
              </a:buClr>
              <a:buSzPts val="1600"/>
              <a:buNone/>
              <a:defRPr>
                <a:solidFill>
                  <a:schemeClr val="accent5"/>
                </a:solidFill>
              </a:defRPr>
            </a:lvl7pPr>
            <a:lvl8pPr lvl="7" algn="l">
              <a:lnSpc>
                <a:spcPct val="90000"/>
              </a:lnSpc>
              <a:spcBef>
                <a:spcPts val="500"/>
              </a:spcBef>
              <a:spcAft>
                <a:spcPts val="0"/>
              </a:spcAft>
              <a:buClr>
                <a:schemeClr val="accent5"/>
              </a:buClr>
              <a:buSzPts val="1600"/>
              <a:buNone/>
              <a:defRPr>
                <a:solidFill>
                  <a:schemeClr val="accent5"/>
                </a:solidFill>
              </a:defRPr>
            </a:lvl8pPr>
            <a:lvl9pPr lvl="8" algn="l">
              <a:lnSpc>
                <a:spcPct val="90000"/>
              </a:lnSpc>
              <a:spcBef>
                <a:spcPts val="500"/>
              </a:spcBef>
              <a:spcAft>
                <a:spcPts val="0"/>
              </a:spcAft>
              <a:buClr>
                <a:schemeClr val="accent5"/>
              </a:buClr>
              <a:buSzPts val="1600"/>
              <a:buNone/>
              <a:defRPr>
                <a:solidFill>
                  <a:schemeClr val="accent5"/>
                </a:solidFill>
              </a:defRPr>
            </a:lvl9pPr>
          </a:lstStyle>
          <a:p>
            <a:endParaRPr/>
          </a:p>
        </p:txBody>
      </p:sp>
      <p:sp>
        <p:nvSpPr>
          <p:cNvPr id="554" name="Google Shape;554;g13d286fe8e5_0_11470"/>
          <p:cNvSpPr txBox="1">
            <a:spLocks noGrp="1"/>
          </p:cNvSpPr>
          <p:nvPr>
            <p:ph type="body" idx="2"/>
          </p:nvPr>
        </p:nvSpPr>
        <p:spPr>
          <a:xfrm>
            <a:off x="762000" y="1988833"/>
            <a:ext cx="10662077" cy="4149900"/>
          </a:xfrm>
          <a:prstGeom prst="rect">
            <a:avLst/>
          </a:prstGeom>
          <a:noFill/>
          <a:ln>
            <a:noFill/>
          </a:ln>
        </p:spPr>
        <p:txBody>
          <a:bodyPr spcFirstLastPara="1" wrap="square" lIns="0" tIns="0" rIns="0" bIns="0" anchor="t" anchorCtr="0">
            <a:noAutofit/>
          </a:bodyPr>
          <a:lstStyle>
            <a:lvl1pPr marL="457200" marR="0" lvl="0" indent="-381000" algn="l">
              <a:lnSpc>
                <a:spcPct val="115000"/>
              </a:lnSpc>
              <a:spcBef>
                <a:spcPts val="1100"/>
              </a:spcBef>
              <a:spcAft>
                <a:spcPts val="0"/>
              </a:spcAft>
              <a:buClr>
                <a:schemeClr val="accent5"/>
              </a:buClr>
              <a:buSzPts val="2400"/>
              <a:buFont typeface="DM Sans"/>
              <a:buChar char="•"/>
              <a:defRPr sz="2400" i="0" u="none" strike="noStrike" cap="none">
                <a:solidFill>
                  <a:schemeClr val="lt1"/>
                </a:solidFill>
                <a:latin typeface="DM Sans"/>
                <a:ea typeface="DM Sans"/>
                <a:cs typeface="DM Sans"/>
                <a:sym typeface="DM Sans"/>
              </a:defRPr>
            </a:lvl1pPr>
            <a:lvl2pPr marL="914400" marR="0" lvl="1" indent="-355600" algn="l">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a:p>
        </p:txBody>
      </p:sp>
      <p:pic>
        <p:nvPicPr>
          <p:cNvPr id="555" name="Google Shape;555;g13d286fe8e5_0_11470"/>
          <p:cNvPicPr preferRelativeResize="0"/>
          <p:nvPr/>
        </p:nvPicPr>
        <p:blipFill rotWithShape="1">
          <a:blip r:embed="rId2">
            <a:alphaModFix/>
          </a:blip>
          <a:srcRect/>
          <a:stretch/>
        </p:blipFill>
        <p:spPr>
          <a:xfrm>
            <a:off x="761990" y="6442164"/>
            <a:ext cx="679145" cy="230364"/>
          </a:xfrm>
          <a:prstGeom prst="rect">
            <a:avLst/>
          </a:prstGeom>
          <a:noFill/>
          <a:ln>
            <a:noFill/>
          </a:ln>
        </p:spPr>
      </p:pic>
    </p:spTree>
    <p:extLst>
      <p:ext uri="{BB962C8B-B14F-4D97-AF65-F5344CB8AC3E}">
        <p14:creationId xmlns:p14="http://schemas.microsoft.com/office/powerpoint/2010/main" val="303390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with Footer">
  <p:cSld name="Blank with Footer">
    <p:bg>
      <p:bgPr>
        <a:solidFill>
          <a:schemeClr val="lt1"/>
        </a:solidFill>
        <a:effectLst/>
      </p:bgPr>
    </p:bg>
    <p:spTree>
      <p:nvGrpSpPr>
        <p:cNvPr id="1" name="Shape 556"/>
        <p:cNvGrpSpPr/>
        <p:nvPr/>
      </p:nvGrpSpPr>
      <p:grpSpPr>
        <a:xfrm>
          <a:off x="0" y="0"/>
          <a:ext cx="0" cy="0"/>
          <a:chOff x="0" y="0"/>
          <a:chExt cx="0" cy="0"/>
        </a:xfrm>
      </p:grpSpPr>
      <p:sp>
        <p:nvSpPr>
          <p:cNvPr id="557" name="Google Shape;557;g13d286fe8e5_0_11666"/>
          <p:cNvSpPr txBox="1">
            <a:spLocks noGrp="1"/>
          </p:cNvSpPr>
          <p:nvPr>
            <p:ph type="sldNum" idx="12"/>
          </p:nvPr>
        </p:nvSpPr>
        <p:spPr>
          <a:xfrm>
            <a:off x="11100446" y="6473300"/>
            <a:ext cx="324384" cy="186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18505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Content A - Basic 5">
  <p:cSld name="7 Content A - Basic 5">
    <p:bg>
      <p:bgPr>
        <a:solidFill>
          <a:schemeClr val="lt1"/>
        </a:solidFill>
        <a:effectLst/>
      </p:bgPr>
    </p:bg>
    <p:spTree>
      <p:nvGrpSpPr>
        <p:cNvPr id="1" name="Shape 558"/>
        <p:cNvGrpSpPr/>
        <p:nvPr/>
      </p:nvGrpSpPr>
      <p:grpSpPr>
        <a:xfrm>
          <a:off x="0" y="0"/>
          <a:ext cx="0" cy="0"/>
          <a:chOff x="0" y="0"/>
          <a:chExt cx="0" cy="0"/>
        </a:xfrm>
      </p:grpSpPr>
      <p:sp>
        <p:nvSpPr>
          <p:cNvPr id="559" name="Google Shape;559;g13d286fe8e5_0_11691"/>
          <p:cNvSpPr txBox="1">
            <a:spLocks noGrp="1"/>
          </p:cNvSpPr>
          <p:nvPr>
            <p:ph type="title"/>
          </p:nvPr>
        </p:nvSpPr>
        <p:spPr>
          <a:xfrm>
            <a:off x="749433" y="535597"/>
            <a:ext cx="10662077"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4300"/>
              <a:buFont typeface="DM Sans Medium"/>
              <a:buNone/>
              <a:defRPr sz="4300"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a:endParaRPr/>
          </a:p>
        </p:txBody>
      </p:sp>
      <p:sp>
        <p:nvSpPr>
          <p:cNvPr id="560" name="Google Shape;560;g13d286fe8e5_0_11691"/>
          <p:cNvSpPr txBox="1">
            <a:spLocks noGrp="1"/>
          </p:cNvSpPr>
          <p:nvPr>
            <p:ph type="subTitle" idx="1"/>
          </p:nvPr>
        </p:nvSpPr>
        <p:spPr>
          <a:xfrm>
            <a:off x="765000" y="1174702"/>
            <a:ext cx="10662077" cy="5835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1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561" name="Google Shape;561;g13d286fe8e5_0_11691"/>
          <p:cNvSpPr txBox="1">
            <a:spLocks noGrp="1"/>
          </p:cNvSpPr>
          <p:nvPr>
            <p:ph type="body" idx="2"/>
          </p:nvPr>
        </p:nvSpPr>
        <p:spPr>
          <a:xfrm>
            <a:off x="762000" y="1988833"/>
            <a:ext cx="10662077" cy="4149900"/>
          </a:xfrm>
          <a:prstGeom prst="rect">
            <a:avLst/>
          </a:prstGeom>
          <a:noFill/>
          <a:ln>
            <a:noFill/>
          </a:ln>
        </p:spPr>
        <p:txBody>
          <a:bodyPr spcFirstLastPara="1" wrap="square" lIns="0" tIns="0" rIns="0" bIns="0" anchor="t" anchorCtr="0">
            <a:noAutofit/>
          </a:bodyPr>
          <a:lstStyle>
            <a:lvl1pPr marL="457200" marR="0" lvl="0" indent="-400050" algn="l">
              <a:lnSpc>
                <a:spcPct val="115000"/>
              </a:lnSpc>
              <a:spcBef>
                <a:spcPts val="1100"/>
              </a:spcBef>
              <a:spcAft>
                <a:spcPts val="0"/>
              </a:spcAft>
              <a:buClr>
                <a:schemeClr val="accent1"/>
              </a:buClr>
              <a:buSzPts val="2700"/>
              <a:buFont typeface="DM Sans"/>
              <a:buChar char="•"/>
              <a:defRPr sz="2700" i="0" u="none" strike="noStrike" cap="none">
                <a:solidFill>
                  <a:schemeClr val="dk1"/>
                </a:solidFill>
                <a:latin typeface="DM Sans"/>
                <a:ea typeface="DM Sans"/>
                <a:cs typeface="DM Sans"/>
                <a:sym typeface="DM Sans"/>
              </a:defRPr>
            </a:lvl1pPr>
            <a:lvl2pPr marL="914400" marR="0" lvl="1" indent="-361950" algn="l">
              <a:lnSpc>
                <a:spcPct val="115000"/>
              </a:lnSpc>
              <a:spcBef>
                <a:spcPts val="500"/>
              </a:spcBef>
              <a:spcAft>
                <a:spcPts val="0"/>
              </a:spcAft>
              <a:buClr>
                <a:schemeClr val="accent4"/>
              </a:buClr>
              <a:buSzPts val="2100"/>
              <a:buFont typeface="DM Sans"/>
              <a:buChar char="•"/>
              <a:defRPr sz="2100" i="0" u="none" strike="noStrike" cap="none">
                <a:solidFill>
                  <a:schemeClr val="dk1"/>
                </a:solidFill>
                <a:latin typeface="DM Sans"/>
                <a:ea typeface="DM Sans"/>
                <a:cs typeface="DM Sans"/>
                <a:sym typeface="DM Sans"/>
              </a:defRPr>
            </a:lvl2pPr>
            <a:lvl3pPr marL="1371600" marR="0" lvl="2"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562" name="Google Shape;562;g13d286fe8e5_0_11691"/>
          <p:cNvSpPr txBox="1">
            <a:spLocks noGrp="1"/>
          </p:cNvSpPr>
          <p:nvPr>
            <p:ph type="sldNum" idx="12"/>
          </p:nvPr>
        </p:nvSpPr>
        <p:spPr>
          <a:xfrm>
            <a:off x="10869181" y="6351634"/>
            <a:ext cx="666774"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89130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60283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Subtitle Only - Dark">
  <p:cSld name="Title &amp; Subtitle Only - Dark">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731526" y="539496"/>
            <a:ext cx="10725993" cy="5853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 name="Google Shape;69;p17"/>
          <p:cNvSpPr txBox="1">
            <a:spLocks noGrp="1"/>
          </p:cNvSpPr>
          <p:nvPr>
            <p:ph type="sldNum" idx="12"/>
          </p:nvPr>
        </p:nvSpPr>
        <p:spPr>
          <a:xfrm>
            <a:off x="10729730" y="6483270"/>
            <a:ext cx="365795" cy="183000"/>
          </a:xfrm>
          <a:prstGeom prst="rect">
            <a:avLst/>
          </a:prstGeom>
          <a:noFill/>
          <a:ln>
            <a:noFill/>
          </a:ln>
        </p:spPr>
        <p:txBody>
          <a:bodyPr spcFirstLastPara="1" wrap="square" lIns="0" tIns="0" rIns="0" bIns="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
        <p:nvSpPr>
          <p:cNvPr id="70" name="Google Shape;70;p17"/>
          <p:cNvSpPr txBox="1">
            <a:spLocks noGrp="1"/>
          </p:cNvSpPr>
          <p:nvPr>
            <p:ph type="body" idx="1"/>
          </p:nvPr>
        </p:nvSpPr>
        <p:spPr>
          <a:xfrm>
            <a:off x="731527" y="1179576"/>
            <a:ext cx="10725993" cy="585300"/>
          </a:xfrm>
          <a:prstGeom prst="rect">
            <a:avLst/>
          </a:prstGeom>
          <a:noFill/>
          <a:ln>
            <a:noFill/>
          </a:ln>
        </p:spPr>
        <p:txBody>
          <a:bodyPr spcFirstLastPara="1" wrap="square" lIns="0" tIns="0" rIns="0" bIns="0" anchor="ctr" anchorCtr="0">
            <a:normAutofit/>
          </a:bodyPr>
          <a:lstStyle>
            <a:lvl1pPr marL="457200" lvl="0" indent="-228600" algn="l" rtl="0">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1020510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194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25331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937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635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08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952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910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4110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857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78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848850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2885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041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78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41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946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2.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813297"/>
      </p:ext>
    </p:extLst>
  </p:cSld>
  <p:clrMap bg1="lt1" tx1="dk1" bg2="lt2" tx2="dk2" accent1="accent1" accent2="accent2" accent3="accent3" accent4="accent4" accent5="accent5" accent6="accent6" hlink="hlink" folHlink="folHlink"/>
  <p:sldLayoutIdLst>
    <p:sldLayoutId id="2147483929" r:id="rId1"/>
    <p:sldLayoutId id="2147483852" r:id="rId2"/>
    <p:sldLayoutId id="2147483854" r:id="rId3"/>
    <p:sldLayoutId id="2147483855" r:id="rId4"/>
    <p:sldLayoutId id="2147483856" r:id="rId5"/>
    <p:sldLayoutId id="2147483857" r:id="rId6"/>
    <p:sldLayoutId id="2147483858" r:id="rId7"/>
    <p:sldLayoutId id="2147483859" r:id="rId8"/>
    <p:sldLayoutId id="2147483860" r:id="rId9"/>
    <p:sldLayoutId id="2147483943" r:id="rId10"/>
    <p:sldLayoutId id="2147483944" r:id="rId11"/>
    <p:sldLayoutId id="2147483863" r:id="rId12"/>
    <p:sldLayoutId id="2147483864" r:id="rId13"/>
    <p:sldLayoutId id="2147483947" r:id="rId14"/>
    <p:sldLayoutId id="2147483948" r:id="rId15"/>
    <p:sldLayoutId id="2147483949" r:id="rId16"/>
    <p:sldLayoutId id="2147483950" r:id="rId17"/>
    <p:sldLayoutId id="2147483951" r:id="rId18"/>
    <p:sldLayoutId id="2147483952" r:id="rId19"/>
    <p:sldLayoutId id="2147483953" r:id="rId2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4" userDrawn="1">
          <p15:clr>
            <a:srgbClr val="5ACBF0"/>
          </p15:clr>
        </p15:guide>
        <p15:guide id="27" orient="horz" pos="3969"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496023"/>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945" r:id="rId8"/>
    <p:sldLayoutId id="2147483946" r:id="rId9"/>
    <p:sldLayoutId id="2147483882"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9.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E7B705-E8FD-4837-9D53-2B873FFB1A35}"/>
              </a:ext>
            </a:extLst>
          </p:cNvPr>
          <p:cNvSpPr>
            <a:spLocks noGrp="1"/>
          </p:cNvSpPr>
          <p:nvPr>
            <p:ph type="ctrTitle"/>
          </p:nvPr>
        </p:nvSpPr>
        <p:spPr>
          <a:xfrm>
            <a:off x="2167128" y="1815465"/>
            <a:ext cx="7919122" cy="1993392"/>
          </a:xfrm>
        </p:spPr>
        <p:txBody>
          <a:bodyPr/>
          <a:lstStyle/>
          <a:p>
            <a:r>
              <a:rPr lang="en-GB" dirty="0"/>
              <a:t>Delta Live Tables Building Reliable Data Pipelines</a:t>
            </a:r>
            <a:br>
              <a:rPr lang="en-GB" sz="2000" dirty="0"/>
            </a:br>
            <a:br>
              <a:rPr lang="en-GB" sz="2000" dirty="0"/>
            </a:br>
            <a:br>
              <a:rPr lang="en-GB" sz="2000" dirty="0"/>
            </a:br>
            <a:r>
              <a:rPr lang="en-GB" sz="2000" dirty="0"/>
              <a:t>Modern data engineering in the </a:t>
            </a:r>
            <a:r>
              <a:rPr lang="en-GB" sz="2000" dirty="0" err="1"/>
              <a:t>lakehouse</a:t>
            </a:r>
            <a:endParaRPr lang="en-US" sz="2000" dirty="0"/>
          </a:p>
        </p:txBody>
      </p:sp>
      <p:sp>
        <p:nvSpPr>
          <p:cNvPr id="2" name="Subtitle 2">
            <a:extLst>
              <a:ext uri="{FF2B5EF4-FFF2-40B4-BE49-F238E27FC236}">
                <a16:creationId xmlns:a16="http://schemas.microsoft.com/office/drawing/2014/main" id="{D6676C6B-8147-EEEB-9DD8-02D36994E320}"/>
              </a:ext>
            </a:extLst>
          </p:cNvPr>
          <p:cNvSpPr>
            <a:spLocks noGrp="1"/>
          </p:cNvSpPr>
          <p:nvPr>
            <p:ph type="subTitle" idx="1" hasCustomPrompt="1"/>
          </p:nvPr>
        </p:nvSpPr>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Nagaraj Sengodan</a:t>
            </a:r>
          </a:p>
        </p:txBody>
      </p:sp>
      <p:sp>
        <p:nvSpPr>
          <p:cNvPr id="9" name="Rectangle 8">
            <a:extLst>
              <a:ext uri="{FF2B5EF4-FFF2-40B4-BE49-F238E27FC236}">
                <a16:creationId xmlns:a16="http://schemas.microsoft.com/office/drawing/2014/main" id="{58A26F66-027C-38A0-7F60-47955CCA9CDD}"/>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56751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g13d286fe8e5_0_1712"/>
          <p:cNvSpPr txBox="1">
            <a:spLocks noGrp="1"/>
          </p:cNvSpPr>
          <p:nvPr>
            <p:ph type="title"/>
          </p:nvPr>
        </p:nvSpPr>
        <p:spPr>
          <a:xfrm>
            <a:off x="457200" y="361950"/>
            <a:ext cx="11274552" cy="805965"/>
          </a:xfrm>
          <a:prstGeom prst="rect">
            <a:avLst/>
          </a:prstGeom>
          <a:noFill/>
          <a:ln>
            <a:noFill/>
          </a:ln>
        </p:spPr>
        <p:txBody>
          <a:bodyPr spcFirstLastPara="1" vert="horz" wrap="square" lIns="0" tIns="0" rIns="0" bIns="0" rtlCol="0" anchor="ctr" anchorCtr="0">
            <a:noAutofit/>
          </a:bodyPr>
          <a:lstStyle/>
          <a:p>
            <a:pPr>
              <a:spcAft>
                <a:spcPts val="0"/>
              </a:spcAft>
              <a:buClr>
                <a:srgbClr val="000000"/>
              </a:buClr>
              <a:buSzPts val="4000"/>
            </a:pPr>
            <a:r>
              <a:rPr lang="en-US" sz="4000" dirty="0">
                <a:sym typeface="DM Sans"/>
              </a:rPr>
              <a:t>Modern data engineering in the </a:t>
            </a:r>
            <a:r>
              <a:rPr lang="en-US" sz="4000" dirty="0" err="1">
                <a:sym typeface="DM Sans"/>
              </a:rPr>
              <a:t>lakehouse</a:t>
            </a:r>
            <a:endParaRPr sz="4000" dirty="0">
              <a:sym typeface="DM Sans"/>
            </a:endParaRPr>
          </a:p>
        </p:txBody>
      </p:sp>
      <p:sp>
        <p:nvSpPr>
          <p:cNvPr id="2559" name="Google Shape;2559;g13d286fe8e5_0_1712"/>
          <p:cNvSpPr/>
          <p:nvPr/>
        </p:nvSpPr>
        <p:spPr>
          <a:xfrm>
            <a:off x="861229" y="1550650"/>
            <a:ext cx="9421500" cy="4621500"/>
          </a:xfrm>
          <a:prstGeom prst="rect">
            <a:avLst/>
          </a:prstGeom>
          <a:noFill/>
          <a:ln w="19050" cap="flat" cmpd="sng">
            <a:solidFill>
              <a:schemeClr val="accent5"/>
            </a:solidFill>
            <a:prstDash val="solid"/>
            <a:round/>
            <a:headEnd type="none" w="sm" len="sm"/>
            <a:tailEnd type="none" w="sm" len="sm"/>
          </a:ln>
        </p:spPr>
        <p:txBody>
          <a:bodyPr spcFirstLastPara="1" wrap="square" lIns="121800" tIns="121800" rIns="121800" bIns="121800" anchor="ctr" anchorCtr="0">
            <a:noAutofit/>
          </a:bodyPr>
          <a:lstStyle/>
          <a:p>
            <a:pPr>
              <a:buClr>
                <a:srgbClr val="000000"/>
              </a:buClr>
              <a:buSzPts val="1900"/>
            </a:pPr>
            <a:endParaRPr sz="1600">
              <a:solidFill>
                <a:srgbClr val="000000"/>
              </a:solidFill>
              <a:latin typeface="DM Sans"/>
              <a:ea typeface="DM Sans"/>
              <a:cs typeface="DM Sans"/>
              <a:sym typeface="DM Sans"/>
            </a:endParaRPr>
          </a:p>
        </p:txBody>
      </p:sp>
      <p:pic>
        <p:nvPicPr>
          <p:cNvPr id="2560" name="Google Shape;2560;g13d286fe8e5_0_1712"/>
          <p:cNvPicPr preferRelativeResize="0"/>
          <p:nvPr/>
        </p:nvPicPr>
        <p:blipFill rotWithShape="1">
          <a:blip r:embed="rId3">
            <a:alphaModFix/>
          </a:blip>
          <a:srcRect/>
          <a:stretch/>
        </p:blipFill>
        <p:spPr>
          <a:xfrm>
            <a:off x="6064047" y="3335857"/>
            <a:ext cx="767637" cy="804672"/>
          </a:xfrm>
          <a:prstGeom prst="rect">
            <a:avLst/>
          </a:prstGeom>
          <a:noFill/>
          <a:ln>
            <a:noFill/>
          </a:ln>
        </p:spPr>
      </p:pic>
      <p:pic>
        <p:nvPicPr>
          <p:cNvPr id="2561" name="Google Shape;2561;g13d286fe8e5_0_1712"/>
          <p:cNvPicPr preferRelativeResize="0"/>
          <p:nvPr/>
        </p:nvPicPr>
        <p:blipFill rotWithShape="1">
          <a:blip r:embed="rId4">
            <a:alphaModFix/>
          </a:blip>
          <a:srcRect/>
          <a:stretch/>
        </p:blipFill>
        <p:spPr>
          <a:xfrm>
            <a:off x="9262128" y="3335857"/>
            <a:ext cx="774310" cy="804672"/>
          </a:xfrm>
          <a:prstGeom prst="rect">
            <a:avLst/>
          </a:prstGeom>
          <a:noFill/>
          <a:ln>
            <a:noFill/>
          </a:ln>
        </p:spPr>
      </p:pic>
      <p:pic>
        <p:nvPicPr>
          <p:cNvPr id="2562" name="Google Shape;2562;g13d286fe8e5_0_1712"/>
          <p:cNvPicPr preferRelativeResize="0"/>
          <p:nvPr/>
        </p:nvPicPr>
        <p:blipFill rotWithShape="1">
          <a:blip r:embed="rId5">
            <a:alphaModFix/>
          </a:blip>
          <a:srcRect/>
          <a:stretch/>
        </p:blipFill>
        <p:spPr>
          <a:xfrm>
            <a:off x="1647845" y="3337224"/>
            <a:ext cx="774113" cy="801938"/>
          </a:xfrm>
          <a:prstGeom prst="rect">
            <a:avLst/>
          </a:prstGeom>
          <a:noFill/>
          <a:ln>
            <a:noFill/>
          </a:ln>
        </p:spPr>
      </p:pic>
      <p:sp>
        <p:nvSpPr>
          <p:cNvPr id="2563" name="Google Shape;2563;g13d286fe8e5_0_1712"/>
          <p:cNvSpPr/>
          <p:nvPr/>
        </p:nvSpPr>
        <p:spPr>
          <a:xfrm>
            <a:off x="1534997" y="4001900"/>
            <a:ext cx="999900" cy="2919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rgbClr val="3A3838"/>
                </a:solidFill>
                <a:latin typeface="DM Sans"/>
                <a:ea typeface="DM Sans"/>
                <a:cs typeface="DM Sans"/>
                <a:sym typeface="DM Sans"/>
              </a:rPr>
              <a:t>Bronze zone </a:t>
            </a:r>
            <a:endParaRPr sz="1200">
              <a:solidFill>
                <a:srgbClr val="3A3838"/>
              </a:solidFill>
              <a:latin typeface="DM Sans"/>
              <a:ea typeface="DM Sans"/>
              <a:cs typeface="DM Sans"/>
              <a:sym typeface="DM Sans"/>
            </a:endParaRPr>
          </a:p>
        </p:txBody>
      </p:sp>
      <p:sp>
        <p:nvSpPr>
          <p:cNvPr id="2564" name="Google Shape;2564;g13d286fe8e5_0_1712"/>
          <p:cNvSpPr/>
          <p:nvPr/>
        </p:nvSpPr>
        <p:spPr>
          <a:xfrm>
            <a:off x="5867321" y="4001900"/>
            <a:ext cx="1109400" cy="228000"/>
          </a:xfrm>
          <a:prstGeom prst="rect">
            <a:avLst/>
          </a:prstGeom>
          <a:noFill/>
          <a:ln>
            <a:noFill/>
          </a:ln>
        </p:spPr>
        <p:txBody>
          <a:bodyPr spcFirstLastPara="1" wrap="square" lIns="0" tIns="45650" rIns="0" bIns="45650" anchor="t" anchorCtr="0">
            <a:noAutofit/>
          </a:bodyPr>
          <a:lstStyle/>
          <a:p>
            <a:pPr algn="ctr">
              <a:buClr>
                <a:srgbClr val="000000"/>
              </a:buClr>
              <a:buSzPts val="1200"/>
            </a:pPr>
            <a:r>
              <a:rPr lang="en-US" sz="1200">
                <a:solidFill>
                  <a:srgbClr val="3A3838"/>
                </a:solidFill>
                <a:latin typeface="DM Sans"/>
                <a:ea typeface="DM Sans"/>
                <a:cs typeface="DM Sans"/>
                <a:sym typeface="DM Sans"/>
              </a:rPr>
              <a:t>Silver zone </a:t>
            </a:r>
            <a:endParaRPr sz="1200">
              <a:solidFill>
                <a:srgbClr val="3A3838"/>
              </a:solidFill>
              <a:latin typeface="DM Sans"/>
              <a:ea typeface="DM Sans"/>
              <a:cs typeface="DM Sans"/>
              <a:sym typeface="DM Sans"/>
            </a:endParaRPr>
          </a:p>
        </p:txBody>
      </p:sp>
      <p:sp>
        <p:nvSpPr>
          <p:cNvPr id="2565" name="Google Shape;2565;g13d286fe8e5_0_1712"/>
          <p:cNvSpPr/>
          <p:nvPr/>
        </p:nvSpPr>
        <p:spPr>
          <a:xfrm>
            <a:off x="9114945" y="4001900"/>
            <a:ext cx="1056900" cy="228000"/>
          </a:xfrm>
          <a:prstGeom prst="rect">
            <a:avLst/>
          </a:prstGeom>
          <a:noFill/>
          <a:ln>
            <a:noFill/>
          </a:ln>
        </p:spPr>
        <p:txBody>
          <a:bodyPr spcFirstLastPara="1" wrap="square" lIns="0" tIns="45650" rIns="0" bIns="45650" anchor="ctr" anchorCtr="0">
            <a:noAutofit/>
          </a:bodyPr>
          <a:lstStyle/>
          <a:p>
            <a:pPr algn="ctr">
              <a:buClr>
                <a:srgbClr val="000000"/>
              </a:buClr>
              <a:buSzPts val="1100"/>
            </a:pPr>
            <a:r>
              <a:rPr lang="en-US" sz="1100">
                <a:solidFill>
                  <a:srgbClr val="3A3838"/>
                </a:solidFill>
                <a:latin typeface="DM Sans"/>
                <a:ea typeface="DM Sans"/>
                <a:cs typeface="DM Sans"/>
                <a:sym typeface="DM Sans"/>
              </a:rPr>
              <a:t>Gold</a:t>
            </a:r>
            <a:r>
              <a:rPr lang="en-US" sz="1600">
                <a:solidFill>
                  <a:srgbClr val="000000"/>
                </a:solidFill>
                <a:latin typeface="DM Sans"/>
                <a:ea typeface="DM Sans"/>
                <a:cs typeface="DM Sans"/>
                <a:sym typeface="DM Sans"/>
              </a:rPr>
              <a:t> </a:t>
            </a:r>
            <a:r>
              <a:rPr lang="en-US" sz="1100">
                <a:solidFill>
                  <a:srgbClr val="3A3838"/>
                </a:solidFill>
                <a:latin typeface="DM Sans"/>
                <a:ea typeface="DM Sans"/>
                <a:cs typeface="DM Sans"/>
                <a:sym typeface="DM Sans"/>
              </a:rPr>
              <a:t>zone </a:t>
            </a:r>
            <a:endParaRPr sz="900">
              <a:solidFill>
                <a:srgbClr val="3A3838"/>
              </a:solidFill>
              <a:latin typeface="DM Sans"/>
              <a:ea typeface="DM Sans"/>
              <a:cs typeface="DM Sans"/>
              <a:sym typeface="DM Sans"/>
            </a:endParaRPr>
          </a:p>
        </p:txBody>
      </p:sp>
      <p:pic>
        <p:nvPicPr>
          <p:cNvPr id="2566" name="Google Shape;2566;g13d286fe8e5_0_1712"/>
          <p:cNvPicPr preferRelativeResize="0"/>
          <p:nvPr/>
        </p:nvPicPr>
        <p:blipFill rotWithShape="1">
          <a:blip r:embed="rId6">
            <a:alphaModFix/>
          </a:blip>
          <a:srcRect/>
          <a:stretch/>
        </p:blipFill>
        <p:spPr>
          <a:xfrm>
            <a:off x="10801735" y="3021563"/>
            <a:ext cx="618023" cy="657826"/>
          </a:xfrm>
          <a:prstGeom prst="rect">
            <a:avLst/>
          </a:prstGeom>
          <a:noFill/>
          <a:ln>
            <a:noFill/>
          </a:ln>
        </p:spPr>
      </p:pic>
      <p:pic>
        <p:nvPicPr>
          <p:cNvPr id="2567" name="Google Shape;2567;g13d286fe8e5_0_1712"/>
          <p:cNvPicPr preferRelativeResize="0"/>
          <p:nvPr/>
        </p:nvPicPr>
        <p:blipFill rotWithShape="1">
          <a:blip r:embed="rId7">
            <a:alphaModFix/>
          </a:blip>
          <a:srcRect/>
          <a:stretch/>
        </p:blipFill>
        <p:spPr>
          <a:xfrm>
            <a:off x="10801735" y="1826476"/>
            <a:ext cx="677021" cy="666301"/>
          </a:xfrm>
          <a:prstGeom prst="rect">
            <a:avLst/>
          </a:prstGeom>
          <a:noFill/>
          <a:ln>
            <a:noFill/>
          </a:ln>
        </p:spPr>
      </p:pic>
      <p:sp>
        <p:nvSpPr>
          <p:cNvPr id="2568" name="Google Shape;2568;g13d286fe8e5_0_1712"/>
          <p:cNvSpPr/>
          <p:nvPr/>
        </p:nvSpPr>
        <p:spPr>
          <a:xfrm>
            <a:off x="10801730" y="3634693"/>
            <a:ext cx="999900" cy="240000"/>
          </a:xfrm>
          <a:prstGeom prst="rect">
            <a:avLst/>
          </a:prstGeom>
          <a:noFill/>
          <a:ln>
            <a:noFill/>
          </a:ln>
        </p:spPr>
        <p:txBody>
          <a:bodyPr spcFirstLastPara="1" wrap="square" lIns="0" tIns="45650" rIns="0" bIns="45650" anchor="t" anchorCtr="0">
            <a:noAutofit/>
          </a:bodyPr>
          <a:lstStyle/>
          <a:p>
            <a:pPr>
              <a:buClr>
                <a:srgbClr val="000000"/>
              </a:buClr>
              <a:buSzPts val="1100"/>
            </a:pPr>
            <a:r>
              <a:rPr lang="en-US" sz="1200">
                <a:solidFill>
                  <a:srgbClr val="3A3838"/>
                </a:solidFill>
                <a:latin typeface="DM Sans"/>
                <a:ea typeface="DM Sans"/>
                <a:cs typeface="DM Sans"/>
                <a:sym typeface="DM Sans"/>
              </a:rPr>
              <a:t>Analytics</a:t>
            </a:r>
            <a:endParaRPr sz="1200">
              <a:solidFill>
                <a:srgbClr val="3A3838"/>
              </a:solidFill>
              <a:latin typeface="DM Sans"/>
              <a:ea typeface="DM Sans"/>
              <a:cs typeface="DM Sans"/>
              <a:sym typeface="DM Sans"/>
            </a:endParaRPr>
          </a:p>
        </p:txBody>
      </p:sp>
      <p:pic>
        <p:nvPicPr>
          <p:cNvPr id="2569" name="Google Shape;2569;g13d286fe8e5_0_1712"/>
          <p:cNvPicPr preferRelativeResize="0"/>
          <p:nvPr/>
        </p:nvPicPr>
        <p:blipFill rotWithShape="1">
          <a:blip r:embed="rId8">
            <a:alphaModFix/>
          </a:blip>
          <a:srcRect/>
          <a:stretch/>
        </p:blipFill>
        <p:spPr>
          <a:xfrm>
            <a:off x="10801735" y="4129137"/>
            <a:ext cx="554781" cy="541254"/>
          </a:xfrm>
          <a:prstGeom prst="rect">
            <a:avLst/>
          </a:prstGeom>
          <a:noFill/>
          <a:ln>
            <a:noFill/>
          </a:ln>
        </p:spPr>
      </p:pic>
      <p:sp>
        <p:nvSpPr>
          <p:cNvPr id="2570" name="Google Shape;2570;g13d286fe8e5_0_1712"/>
          <p:cNvSpPr/>
          <p:nvPr/>
        </p:nvSpPr>
        <p:spPr>
          <a:xfrm>
            <a:off x="10801730" y="4666971"/>
            <a:ext cx="999900" cy="240000"/>
          </a:xfrm>
          <a:prstGeom prst="rect">
            <a:avLst/>
          </a:prstGeom>
          <a:noFill/>
          <a:ln>
            <a:noFill/>
          </a:ln>
        </p:spPr>
        <p:txBody>
          <a:bodyPr spcFirstLastPara="1" wrap="square" lIns="0" tIns="45650" rIns="0" bIns="45650" anchor="t" anchorCtr="0">
            <a:noAutofit/>
          </a:bodyPr>
          <a:lstStyle/>
          <a:p>
            <a:pPr>
              <a:buClr>
                <a:srgbClr val="000000"/>
              </a:buClr>
              <a:buSzPts val="1100"/>
            </a:pPr>
            <a:r>
              <a:rPr lang="en-US" sz="1200">
                <a:solidFill>
                  <a:srgbClr val="3A3838"/>
                </a:solidFill>
                <a:latin typeface="DM Sans"/>
                <a:ea typeface="DM Sans"/>
                <a:cs typeface="DM Sans"/>
                <a:sym typeface="DM Sans"/>
              </a:rPr>
              <a:t>Machine </a:t>
            </a:r>
            <a:br>
              <a:rPr lang="en-US" sz="1200">
                <a:solidFill>
                  <a:srgbClr val="3A3838"/>
                </a:solidFill>
                <a:latin typeface="DM Sans"/>
                <a:ea typeface="DM Sans"/>
                <a:cs typeface="DM Sans"/>
                <a:sym typeface="DM Sans"/>
              </a:rPr>
            </a:br>
            <a:r>
              <a:rPr lang="en-US" sz="1200">
                <a:solidFill>
                  <a:srgbClr val="3A3838"/>
                </a:solidFill>
                <a:latin typeface="DM Sans"/>
                <a:ea typeface="DM Sans"/>
                <a:cs typeface="DM Sans"/>
                <a:sym typeface="DM Sans"/>
              </a:rPr>
              <a:t>learning</a:t>
            </a:r>
            <a:endParaRPr sz="1200">
              <a:solidFill>
                <a:srgbClr val="3A3838"/>
              </a:solidFill>
              <a:latin typeface="DM Sans"/>
              <a:ea typeface="DM Sans"/>
              <a:cs typeface="DM Sans"/>
              <a:sym typeface="DM Sans"/>
            </a:endParaRPr>
          </a:p>
        </p:txBody>
      </p:sp>
      <p:sp>
        <p:nvSpPr>
          <p:cNvPr id="2571" name="Google Shape;2571;g13d286fe8e5_0_1712"/>
          <p:cNvSpPr/>
          <p:nvPr/>
        </p:nvSpPr>
        <p:spPr>
          <a:xfrm>
            <a:off x="10801730" y="2391575"/>
            <a:ext cx="999900" cy="240000"/>
          </a:xfrm>
          <a:prstGeom prst="rect">
            <a:avLst/>
          </a:prstGeom>
          <a:noFill/>
          <a:ln>
            <a:noFill/>
          </a:ln>
        </p:spPr>
        <p:txBody>
          <a:bodyPr spcFirstLastPara="1" wrap="square" lIns="0" tIns="45650" rIns="0" bIns="45650" anchor="t" anchorCtr="0">
            <a:noAutofit/>
          </a:bodyPr>
          <a:lstStyle/>
          <a:p>
            <a:pPr>
              <a:buClr>
                <a:srgbClr val="000000"/>
              </a:buClr>
              <a:buSzPts val="1100"/>
            </a:pPr>
            <a:r>
              <a:rPr lang="en-US" sz="1200">
                <a:solidFill>
                  <a:srgbClr val="3A3838"/>
                </a:solidFill>
                <a:latin typeface="DM Sans"/>
                <a:ea typeface="DM Sans"/>
                <a:cs typeface="DM Sans"/>
                <a:sym typeface="DM Sans"/>
              </a:rPr>
              <a:t>Business </a:t>
            </a:r>
            <a:br>
              <a:rPr lang="en-US" sz="1200">
                <a:solidFill>
                  <a:srgbClr val="3A3838"/>
                </a:solidFill>
                <a:latin typeface="DM Sans"/>
                <a:ea typeface="DM Sans"/>
                <a:cs typeface="DM Sans"/>
                <a:sym typeface="DM Sans"/>
              </a:rPr>
            </a:br>
            <a:r>
              <a:rPr lang="en-US" sz="1200">
                <a:solidFill>
                  <a:srgbClr val="3A3838"/>
                </a:solidFill>
                <a:latin typeface="DM Sans"/>
                <a:ea typeface="DM Sans"/>
                <a:cs typeface="DM Sans"/>
                <a:sym typeface="DM Sans"/>
              </a:rPr>
              <a:t>insights</a:t>
            </a:r>
            <a:endParaRPr sz="1200">
              <a:solidFill>
                <a:srgbClr val="3A3838"/>
              </a:solidFill>
              <a:latin typeface="DM Sans"/>
              <a:ea typeface="DM Sans"/>
              <a:cs typeface="DM Sans"/>
              <a:sym typeface="DM Sans"/>
            </a:endParaRPr>
          </a:p>
        </p:txBody>
      </p:sp>
      <p:cxnSp>
        <p:nvCxnSpPr>
          <p:cNvPr id="2572" name="Google Shape;2572;g13d286fe8e5_0_1712"/>
          <p:cNvCxnSpPr/>
          <p:nvPr/>
        </p:nvCxnSpPr>
        <p:spPr>
          <a:xfrm rot="10800000" flipH="1">
            <a:off x="2534886" y="3475495"/>
            <a:ext cx="1056900" cy="307800"/>
          </a:xfrm>
          <a:prstGeom prst="bentConnector3">
            <a:avLst>
              <a:gd name="adj1" fmla="val 50383"/>
            </a:avLst>
          </a:prstGeom>
          <a:noFill/>
          <a:ln w="9525" cap="flat" cmpd="sng">
            <a:solidFill>
              <a:srgbClr val="192E36"/>
            </a:solidFill>
            <a:prstDash val="solid"/>
            <a:round/>
            <a:headEnd type="none" w="sm" len="sm"/>
            <a:tailEnd type="triangle" w="med" len="med"/>
          </a:ln>
        </p:spPr>
      </p:cxnSp>
      <p:cxnSp>
        <p:nvCxnSpPr>
          <p:cNvPr id="2573" name="Google Shape;2573;g13d286fe8e5_0_1712"/>
          <p:cNvCxnSpPr/>
          <p:nvPr/>
        </p:nvCxnSpPr>
        <p:spPr>
          <a:xfrm>
            <a:off x="2537024" y="3785410"/>
            <a:ext cx="1061100" cy="652800"/>
          </a:xfrm>
          <a:prstGeom prst="bentConnector3">
            <a:avLst>
              <a:gd name="adj1" fmla="val 49994"/>
            </a:avLst>
          </a:prstGeom>
          <a:noFill/>
          <a:ln w="9525" cap="flat" cmpd="sng">
            <a:solidFill>
              <a:srgbClr val="192E36"/>
            </a:solidFill>
            <a:prstDash val="solid"/>
            <a:round/>
            <a:headEnd type="none" w="sm" len="sm"/>
            <a:tailEnd type="triangle" w="med" len="med"/>
          </a:ln>
        </p:spPr>
      </p:cxnSp>
      <p:cxnSp>
        <p:nvCxnSpPr>
          <p:cNvPr id="2574" name="Google Shape;2574;g13d286fe8e5_0_1712"/>
          <p:cNvCxnSpPr/>
          <p:nvPr/>
        </p:nvCxnSpPr>
        <p:spPr>
          <a:xfrm>
            <a:off x="4673407" y="3477688"/>
            <a:ext cx="1329600" cy="352800"/>
          </a:xfrm>
          <a:prstGeom prst="bentConnector3">
            <a:avLst>
              <a:gd name="adj1" fmla="val 49999"/>
            </a:avLst>
          </a:prstGeom>
          <a:noFill/>
          <a:ln w="9525" cap="flat" cmpd="sng">
            <a:solidFill>
              <a:srgbClr val="192E36"/>
            </a:solidFill>
            <a:prstDash val="solid"/>
            <a:round/>
            <a:headEnd type="none" w="sm" len="sm"/>
            <a:tailEnd type="triangle" w="med" len="med"/>
          </a:ln>
        </p:spPr>
      </p:cxnSp>
      <p:cxnSp>
        <p:nvCxnSpPr>
          <p:cNvPr id="2575" name="Google Shape;2575;g13d286fe8e5_0_1712"/>
          <p:cNvCxnSpPr/>
          <p:nvPr/>
        </p:nvCxnSpPr>
        <p:spPr>
          <a:xfrm rot="10800000" flipH="1">
            <a:off x="4666989" y="3830192"/>
            <a:ext cx="1344300" cy="608100"/>
          </a:xfrm>
          <a:prstGeom prst="bentConnector3">
            <a:avLst>
              <a:gd name="adj1" fmla="val 50004"/>
            </a:avLst>
          </a:prstGeom>
          <a:noFill/>
          <a:ln w="9525" cap="flat" cmpd="sng">
            <a:solidFill>
              <a:srgbClr val="192E36"/>
            </a:solidFill>
            <a:prstDash val="solid"/>
            <a:round/>
            <a:headEnd type="none" w="sm" len="sm"/>
            <a:tailEnd type="triangle" w="med" len="med"/>
          </a:ln>
        </p:spPr>
      </p:cxnSp>
      <p:cxnSp>
        <p:nvCxnSpPr>
          <p:cNvPr id="2576" name="Google Shape;2576;g13d286fe8e5_0_1712"/>
          <p:cNvCxnSpPr>
            <a:stCxn id="2563" idx="2"/>
            <a:endCxn id="2577" idx="1"/>
          </p:cNvCxnSpPr>
          <p:nvPr/>
        </p:nvCxnSpPr>
        <p:spPr>
          <a:xfrm rot="-5400000" flipH="1">
            <a:off x="2819897" y="3508850"/>
            <a:ext cx="1152900" cy="2722800"/>
          </a:xfrm>
          <a:prstGeom prst="bentConnector2">
            <a:avLst/>
          </a:prstGeom>
          <a:noFill/>
          <a:ln w="12700" cap="flat" cmpd="sng">
            <a:solidFill>
              <a:schemeClr val="accent2"/>
            </a:solidFill>
            <a:prstDash val="lgDash"/>
            <a:round/>
            <a:headEnd type="none" w="sm" len="sm"/>
            <a:tailEnd type="none" w="sm" len="sm"/>
          </a:ln>
        </p:spPr>
      </p:cxnSp>
      <p:pic>
        <p:nvPicPr>
          <p:cNvPr id="2578" name="Google Shape;2578;g13d286fe8e5_0_1712"/>
          <p:cNvPicPr preferRelativeResize="0"/>
          <p:nvPr/>
        </p:nvPicPr>
        <p:blipFill rotWithShape="1">
          <a:blip r:embed="rId9">
            <a:alphaModFix/>
          </a:blip>
          <a:srcRect/>
          <a:stretch/>
        </p:blipFill>
        <p:spPr>
          <a:xfrm>
            <a:off x="7843497" y="3147147"/>
            <a:ext cx="704963" cy="759270"/>
          </a:xfrm>
          <a:prstGeom prst="rect">
            <a:avLst/>
          </a:prstGeom>
          <a:noFill/>
          <a:ln>
            <a:noFill/>
          </a:ln>
        </p:spPr>
      </p:pic>
      <p:sp>
        <p:nvSpPr>
          <p:cNvPr id="2579" name="Google Shape;2579;g13d286fe8e5_0_1712"/>
          <p:cNvSpPr/>
          <p:nvPr/>
        </p:nvSpPr>
        <p:spPr>
          <a:xfrm>
            <a:off x="7626170" y="3830308"/>
            <a:ext cx="1109400" cy="2280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chemeClr val="accent1"/>
                </a:solidFill>
                <a:latin typeface="DM Sans"/>
                <a:ea typeface="DM Sans"/>
                <a:cs typeface="DM Sans"/>
                <a:sym typeface="DM Sans"/>
              </a:rPr>
              <a:t>Data quality </a:t>
            </a:r>
            <a:endParaRPr sz="1200">
              <a:solidFill>
                <a:schemeClr val="accent1"/>
              </a:solidFill>
              <a:latin typeface="DM Sans"/>
              <a:ea typeface="DM Sans"/>
              <a:cs typeface="DM Sans"/>
              <a:sym typeface="DM Sans"/>
            </a:endParaRPr>
          </a:p>
        </p:txBody>
      </p:sp>
      <p:pic>
        <p:nvPicPr>
          <p:cNvPr id="2580" name="Google Shape;2580;g13d286fe8e5_0_1712"/>
          <p:cNvPicPr preferRelativeResize="0"/>
          <p:nvPr/>
        </p:nvPicPr>
        <p:blipFill rotWithShape="1">
          <a:blip r:embed="rId10">
            <a:alphaModFix/>
          </a:blip>
          <a:srcRect/>
          <a:stretch/>
        </p:blipFill>
        <p:spPr>
          <a:xfrm rot="10800000">
            <a:off x="3762952" y="3173394"/>
            <a:ext cx="624410" cy="622088"/>
          </a:xfrm>
          <a:prstGeom prst="rect">
            <a:avLst/>
          </a:prstGeom>
          <a:noFill/>
          <a:ln>
            <a:noFill/>
          </a:ln>
        </p:spPr>
      </p:pic>
      <p:sp>
        <p:nvSpPr>
          <p:cNvPr id="2581" name="Google Shape;2581;g13d286fe8e5_0_1712"/>
          <p:cNvSpPr/>
          <p:nvPr/>
        </p:nvSpPr>
        <p:spPr>
          <a:xfrm>
            <a:off x="3531672" y="4862007"/>
            <a:ext cx="1109400" cy="2280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chemeClr val="accent1"/>
                </a:solidFill>
                <a:latin typeface="DM Sans"/>
                <a:ea typeface="DM Sans"/>
                <a:cs typeface="DM Sans"/>
                <a:sym typeface="DM Sans"/>
              </a:rPr>
              <a:t>Data quality  </a:t>
            </a:r>
            <a:endParaRPr sz="1200">
              <a:solidFill>
                <a:schemeClr val="accent1"/>
              </a:solidFill>
              <a:latin typeface="DM Sans"/>
              <a:ea typeface="DM Sans"/>
              <a:cs typeface="DM Sans"/>
              <a:sym typeface="DM Sans"/>
            </a:endParaRPr>
          </a:p>
        </p:txBody>
      </p:sp>
      <p:sp>
        <p:nvSpPr>
          <p:cNvPr id="2582" name="Google Shape;2582;g13d286fe8e5_0_1712"/>
          <p:cNvSpPr/>
          <p:nvPr/>
        </p:nvSpPr>
        <p:spPr>
          <a:xfrm>
            <a:off x="3485315" y="3727233"/>
            <a:ext cx="1329600" cy="2280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chemeClr val="accent1"/>
                </a:solidFill>
                <a:latin typeface="DM Sans"/>
                <a:ea typeface="DM Sans"/>
                <a:cs typeface="DM Sans"/>
                <a:sym typeface="DM Sans"/>
              </a:rPr>
              <a:t>Data transformation</a:t>
            </a:r>
            <a:endParaRPr sz="1200">
              <a:solidFill>
                <a:schemeClr val="accent1"/>
              </a:solidFill>
              <a:latin typeface="DM Sans"/>
              <a:ea typeface="DM Sans"/>
              <a:cs typeface="DM Sans"/>
              <a:sym typeface="DM Sans"/>
            </a:endParaRPr>
          </a:p>
        </p:txBody>
      </p:sp>
      <p:cxnSp>
        <p:nvCxnSpPr>
          <p:cNvPr id="2583" name="Google Shape;2583;g13d286fe8e5_0_1712"/>
          <p:cNvCxnSpPr>
            <a:stCxn id="2565" idx="2"/>
            <a:endCxn id="2584" idx="3"/>
          </p:cNvCxnSpPr>
          <p:nvPr/>
        </p:nvCxnSpPr>
        <p:spPr>
          <a:xfrm rot="5400000">
            <a:off x="7494945" y="3298250"/>
            <a:ext cx="1216800" cy="3080100"/>
          </a:xfrm>
          <a:prstGeom prst="bentConnector2">
            <a:avLst/>
          </a:prstGeom>
          <a:noFill/>
          <a:ln w="12700" cap="flat" cmpd="sng">
            <a:solidFill>
              <a:schemeClr val="accent2"/>
            </a:solidFill>
            <a:prstDash val="lgDash"/>
            <a:round/>
            <a:headEnd type="none" w="sm" len="sm"/>
            <a:tailEnd type="none" w="sm" len="sm"/>
          </a:ln>
        </p:spPr>
      </p:cxnSp>
      <p:cxnSp>
        <p:nvCxnSpPr>
          <p:cNvPr id="2585" name="Google Shape;2585;g13d286fe8e5_0_1712"/>
          <p:cNvCxnSpPr>
            <a:endCxn id="2586" idx="1"/>
          </p:cNvCxnSpPr>
          <p:nvPr/>
        </p:nvCxnSpPr>
        <p:spPr>
          <a:xfrm rot="-5400000">
            <a:off x="1735879" y="2421681"/>
            <a:ext cx="1214700" cy="616500"/>
          </a:xfrm>
          <a:prstGeom prst="bentConnector2">
            <a:avLst/>
          </a:prstGeom>
          <a:noFill/>
          <a:ln w="12700" cap="flat" cmpd="sng">
            <a:solidFill>
              <a:schemeClr val="accent2"/>
            </a:solidFill>
            <a:prstDash val="lgDash"/>
            <a:round/>
            <a:headEnd type="none" w="sm" len="sm"/>
            <a:tailEnd type="none" w="sm" len="sm"/>
          </a:ln>
        </p:spPr>
      </p:cxnSp>
      <p:sp>
        <p:nvSpPr>
          <p:cNvPr id="2587" name="Google Shape;2587;g13d286fe8e5_0_1712"/>
          <p:cNvSpPr/>
          <p:nvPr/>
        </p:nvSpPr>
        <p:spPr>
          <a:xfrm>
            <a:off x="2164767" y="2439475"/>
            <a:ext cx="1519200" cy="2280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rgbClr val="1AA756"/>
                </a:solidFill>
                <a:latin typeface="DM Sans"/>
                <a:ea typeface="DM Sans"/>
                <a:cs typeface="DM Sans"/>
                <a:sym typeface="DM Sans"/>
              </a:rPr>
              <a:t>Continuous batch </a:t>
            </a:r>
            <a:br>
              <a:rPr lang="en-US" sz="1200">
                <a:solidFill>
                  <a:srgbClr val="1AA756"/>
                </a:solidFill>
                <a:latin typeface="DM Sans"/>
                <a:ea typeface="DM Sans"/>
                <a:cs typeface="DM Sans"/>
                <a:sym typeface="DM Sans"/>
              </a:rPr>
            </a:br>
            <a:r>
              <a:rPr lang="en-US" sz="1200">
                <a:solidFill>
                  <a:srgbClr val="1AA756"/>
                </a:solidFill>
                <a:latin typeface="DM Sans"/>
                <a:ea typeface="DM Sans"/>
                <a:cs typeface="DM Sans"/>
                <a:sym typeface="DM Sans"/>
              </a:rPr>
              <a:t>or stream </a:t>
            </a:r>
            <a:br>
              <a:rPr lang="en-US" sz="1200">
                <a:solidFill>
                  <a:srgbClr val="1AA756"/>
                </a:solidFill>
                <a:latin typeface="DM Sans"/>
                <a:ea typeface="DM Sans"/>
                <a:cs typeface="DM Sans"/>
                <a:sym typeface="DM Sans"/>
              </a:rPr>
            </a:br>
            <a:r>
              <a:rPr lang="en-US" sz="1200">
                <a:solidFill>
                  <a:srgbClr val="1AA756"/>
                </a:solidFill>
                <a:latin typeface="DM Sans"/>
                <a:ea typeface="DM Sans"/>
                <a:cs typeface="DM Sans"/>
                <a:sym typeface="DM Sans"/>
              </a:rPr>
              <a:t>processing </a:t>
            </a:r>
            <a:endParaRPr sz="1200">
              <a:solidFill>
                <a:srgbClr val="1AA756"/>
              </a:solidFill>
              <a:latin typeface="DM Sans"/>
              <a:ea typeface="DM Sans"/>
              <a:cs typeface="DM Sans"/>
              <a:sym typeface="DM Sans"/>
            </a:endParaRPr>
          </a:p>
        </p:txBody>
      </p:sp>
      <p:sp>
        <p:nvSpPr>
          <p:cNvPr id="2588" name="Google Shape;2588;g13d286fe8e5_0_1712"/>
          <p:cNvSpPr/>
          <p:nvPr/>
        </p:nvSpPr>
        <p:spPr>
          <a:xfrm>
            <a:off x="4576848" y="5982000"/>
            <a:ext cx="2167200" cy="3837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375" tIns="45650" rIns="91375" bIns="45650" anchor="ctr" anchorCtr="0">
            <a:noAutofit/>
          </a:bodyPr>
          <a:lstStyle/>
          <a:p>
            <a:pPr algn="ctr">
              <a:buClr>
                <a:srgbClr val="000000"/>
              </a:buClr>
              <a:buSzPts val="1500"/>
            </a:pPr>
            <a:endParaRPr sz="1400">
              <a:solidFill>
                <a:srgbClr val="FFFFFF"/>
              </a:solidFill>
              <a:latin typeface="DM Sans"/>
              <a:ea typeface="DM Sans"/>
              <a:cs typeface="DM Sans"/>
              <a:sym typeface="DM Sans"/>
            </a:endParaRPr>
          </a:p>
        </p:txBody>
      </p:sp>
      <p:pic>
        <p:nvPicPr>
          <p:cNvPr id="2589" name="Google Shape;2589;g13d286fe8e5_0_1712" descr="A picture containing drawing&#10;&#10;Description automatically generated"/>
          <p:cNvPicPr preferRelativeResize="0"/>
          <p:nvPr/>
        </p:nvPicPr>
        <p:blipFill rotWithShape="1">
          <a:blip r:embed="rId11">
            <a:alphaModFix/>
          </a:blip>
          <a:srcRect/>
          <a:stretch/>
        </p:blipFill>
        <p:spPr>
          <a:xfrm>
            <a:off x="4951712" y="6021269"/>
            <a:ext cx="1417448" cy="305154"/>
          </a:xfrm>
          <a:prstGeom prst="rect">
            <a:avLst/>
          </a:prstGeom>
          <a:noFill/>
          <a:ln>
            <a:noFill/>
          </a:ln>
        </p:spPr>
      </p:pic>
      <p:pic>
        <p:nvPicPr>
          <p:cNvPr id="2590" name="Google Shape;2590;g13d286fe8e5_0_1712"/>
          <p:cNvPicPr preferRelativeResize="0"/>
          <p:nvPr/>
        </p:nvPicPr>
        <p:blipFill rotWithShape="1">
          <a:blip r:embed="rId9">
            <a:alphaModFix/>
          </a:blip>
          <a:srcRect/>
          <a:stretch/>
        </p:blipFill>
        <p:spPr>
          <a:xfrm>
            <a:off x="3825569" y="4247524"/>
            <a:ext cx="628410" cy="686814"/>
          </a:xfrm>
          <a:prstGeom prst="rect">
            <a:avLst/>
          </a:prstGeom>
          <a:noFill/>
          <a:ln>
            <a:noFill/>
          </a:ln>
        </p:spPr>
      </p:pic>
      <p:sp>
        <p:nvSpPr>
          <p:cNvPr id="2591" name="Google Shape;2591;g13d286fe8e5_0_1712"/>
          <p:cNvSpPr/>
          <p:nvPr/>
        </p:nvSpPr>
        <p:spPr>
          <a:xfrm>
            <a:off x="4029091" y="2439475"/>
            <a:ext cx="1109400" cy="2280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rgbClr val="1AA756"/>
                </a:solidFill>
                <a:latin typeface="DM Sans"/>
                <a:ea typeface="DM Sans"/>
                <a:cs typeface="DM Sans"/>
                <a:sym typeface="DM Sans"/>
              </a:rPr>
              <a:t>Error handling and automatic recovery</a:t>
            </a:r>
            <a:endParaRPr sz="1200">
              <a:solidFill>
                <a:srgbClr val="1AA756"/>
              </a:solidFill>
              <a:latin typeface="DM Sans"/>
              <a:ea typeface="DM Sans"/>
              <a:cs typeface="DM Sans"/>
              <a:sym typeface="DM Sans"/>
            </a:endParaRPr>
          </a:p>
        </p:txBody>
      </p:sp>
      <p:sp>
        <p:nvSpPr>
          <p:cNvPr id="2592" name="Google Shape;2592;g13d286fe8e5_0_1712"/>
          <p:cNvSpPr/>
          <p:nvPr/>
        </p:nvSpPr>
        <p:spPr>
          <a:xfrm>
            <a:off x="5483619" y="2439475"/>
            <a:ext cx="1109400" cy="3957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rgbClr val="1AA756"/>
                </a:solidFill>
                <a:latin typeface="DM Sans"/>
                <a:ea typeface="DM Sans"/>
                <a:cs typeface="DM Sans"/>
                <a:sym typeface="DM Sans"/>
              </a:rPr>
              <a:t>Data pipeline observailability </a:t>
            </a:r>
            <a:endParaRPr sz="1200">
              <a:solidFill>
                <a:srgbClr val="1AA756"/>
              </a:solidFill>
              <a:latin typeface="DM Sans"/>
              <a:ea typeface="DM Sans"/>
              <a:cs typeface="DM Sans"/>
              <a:sym typeface="DM Sans"/>
            </a:endParaRPr>
          </a:p>
        </p:txBody>
      </p:sp>
      <p:sp>
        <p:nvSpPr>
          <p:cNvPr id="2593" name="Google Shape;2593;g13d286fe8e5_0_1712"/>
          <p:cNvSpPr/>
          <p:nvPr/>
        </p:nvSpPr>
        <p:spPr>
          <a:xfrm>
            <a:off x="6938147" y="2439475"/>
            <a:ext cx="1109400" cy="2280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rgbClr val="1AA756"/>
                </a:solidFill>
                <a:latin typeface="DM Sans"/>
                <a:ea typeface="DM Sans"/>
                <a:cs typeface="DM Sans"/>
                <a:sym typeface="DM Sans"/>
              </a:rPr>
              <a:t>Automatic deployments and operations</a:t>
            </a:r>
            <a:endParaRPr sz="1200">
              <a:solidFill>
                <a:srgbClr val="1AA756"/>
              </a:solidFill>
              <a:latin typeface="DM Sans"/>
              <a:ea typeface="DM Sans"/>
              <a:cs typeface="DM Sans"/>
              <a:sym typeface="DM Sans"/>
            </a:endParaRPr>
          </a:p>
        </p:txBody>
      </p:sp>
      <p:sp>
        <p:nvSpPr>
          <p:cNvPr id="2594" name="Google Shape;2594;g13d286fe8e5_0_1712"/>
          <p:cNvSpPr/>
          <p:nvPr/>
        </p:nvSpPr>
        <p:spPr>
          <a:xfrm>
            <a:off x="8392676" y="2439475"/>
            <a:ext cx="1109400" cy="3009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rgbClr val="1AA756"/>
                </a:solidFill>
                <a:latin typeface="DM Sans"/>
                <a:ea typeface="DM Sans"/>
                <a:cs typeface="DM Sans"/>
                <a:sym typeface="DM Sans"/>
              </a:rPr>
              <a:t>Orchestrate  data pipelines</a:t>
            </a:r>
            <a:endParaRPr sz="1200">
              <a:solidFill>
                <a:srgbClr val="1AA756"/>
              </a:solidFill>
              <a:latin typeface="DM Sans"/>
              <a:ea typeface="DM Sans"/>
              <a:cs typeface="DM Sans"/>
              <a:sym typeface="DM Sans"/>
            </a:endParaRPr>
          </a:p>
        </p:txBody>
      </p:sp>
      <p:sp>
        <p:nvSpPr>
          <p:cNvPr id="2595" name="Google Shape;2595;g13d286fe8e5_0_1712"/>
          <p:cNvSpPr/>
          <p:nvPr/>
        </p:nvSpPr>
        <p:spPr>
          <a:xfrm>
            <a:off x="4045853" y="1312326"/>
            <a:ext cx="3229200" cy="3837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375" tIns="45650" rIns="91375" bIns="45650" anchor="ctr" anchorCtr="0">
            <a:noAutofit/>
          </a:bodyPr>
          <a:lstStyle/>
          <a:p>
            <a:pPr algn="ctr">
              <a:buClr>
                <a:srgbClr val="000000"/>
              </a:buClr>
              <a:buSzPts val="1500"/>
            </a:pPr>
            <a:r>
              <a:rPr lang="en-US" sz="1400">
                <a:solidFill>
                  <a:srgbClr val="1B3038"/>
                </a:solidFill>
                <a:latin typeface="DM Sans"/>
                <a:ea typeface="DM Sans"/>
                <a:cs typeface="DM Sans"/>
                <a:sym typeface="DM Sans"/>
              </a:rPr>
              <a:t>Databricks Lakehouse Platform </a:t>
            </a:r>
            <a:endParaRPr sz="1400">
              <a:solidFill>
                <a:srgbClr val="000000"/>
              </a:solidFill>
              <a:latin typeface="DM Sans"/>
              <a:ea typeface="DM Sans"/>
              <a:cs typeface="DM Sans"/>
              <a:sym typeface="DM Sans"/>
            </a:endParaRPr>
          </a:p>
        </p:txBody>
      </p:sp>
      <p:cxnSp>
        <p:nvCxnSpPr>
          <p:cNvPr id="2596" name="Google Shape;2596;g13d286fe8e5_0_1712"/>
          <p:cNvCxnSpPr/>
          <p:nvPr/>
        </p:nvCxnSpPr>
        <p:spPr>
          <a:xfrm>
            <a:off x="10405507" y="2115411"/>
            <a:ext cx="356700" cy="0"/>
          </a:xfrm>
          <a:prstGeom prst="straightConnector1">
            <a:avLst/>
          </a:prstGeom>
          <a:noFill/>
          <a:ln w="9525" cap="flat" cmpd="sng">
            <a:solidFill>
              <a:srgbClr val="192E36"/>
            </a:solidFill>
            <a:prstDash val="solid"/>
            <a:round/>
            <a:headEnd type="none" w="sm" len="sm"/>
            <a:tailEnd type="triangle" w="med" len="med"/>
          </a:ln>
        </p:spPr>
      </p:cxnSp>
      <p:pic>
        <p:nvPicPr>
          <p:cNvPr id="2597" name="Google Shape;2597;g13d286fe8e5_0_1712"/>
          <p:cNvPicPr preferRelativeResize="0"/>
          <p:nvPr/>
        </p:nvPicPr>
        <p:blipFill rotWithShape="1">
          <a:blip r:embed="rId12">
            <a:alphaModFix/>
          </a:blip>
          <a:srcRect/>
          <a:stretch/>
        </p:blipFill>
        <p:spPr>
          <a:xfrm>
            <a:off x="4299934" y="1839126"/>
            <a:ext cx="567702" cy="566904"/>
          </a:xfrm>
          <a:prstGeom prst="rect">
            <a:avLst/>
          </a:prstGeom>
          <a:noFill/>
          <a:ln>
            <a:noFill/>
          </a:ln>
        </p:spPr>
      </p:pic>
      <p:cxnSp>
        <p:nvCxnSpPr>
          <p:cNvPr id="2598" name="Google Shape;2598;g13d286fe8e5_0_1712"/>
          <p:cNvCxnSpPr/>
          <p:nvPr/>
        </p:nvCxnSpPr>
        <p:spPr>
          <a:xfrm>
            <a:off x="3204455" y="2122524"/>
            <a:ext cx="1115100" cy="0"/>
          </a:xfrm>
          <a:prstGeom prst="straightConnector1">
            <a:avLst/>
          </a:prstGeom>
          <a:noFill/>
          <a:ln w="12700" cap="flat" cmpd="sng">
            <a:solidFill>
              <a:schemeClr val="accent2"/>
            </a:solidFill>
            <a:prstDash val="lgDash"/>
            <a:round/>
            <a:headEnd type="none" w="sm" len="sm"/>
            <a:tailEnd type="none" w="sm" len="sm"/>
          </a:ln>
        </p:spPr>
      </p:cxnSp>
      <p:cxnSp>
        <p:nvCxnSpPr>
          <p:cNvPr id="2599" name="Google Shape;2599;g13d286fe8e5_0_1712"/>
          <p:cNvCxnSpPr/>
          <p:nvPr/>
        </p:nvCxnSpPr>
        <p:spPr>
          <a:xfrm>
            <a:off x="4911900" y="2122524"/>
            <a:ext cx="774300" cy="0"/>
          </a:xfrm>
          <a:prstGeom prst="straightConnector1">
            <a:avLst/>
          </a:prstGeom>
          <a:noFill/>
          <a:ln w="12700" cap="flat" cmpd="sng">
            <a:solidFill>
              <a:schemeClr val="accent2"/>
            </a:solidFill>
            <a:prstDash val="lgDash"/>
            <a:round/>
            <a:headEnd type="none" w="sm" len="sm"/>
            <a:tailEnd type="none" w="sm" len="sm"/>
          </a:ln>
        </p:spPr>
      </p:cxnSp>
      <p:pic>
        <p:nvPicPr>
          <p:cNvPr id="2600" name="Google Shape;2600;g13d286fe8e5_0_1712"/>
          <p:cNvPicPr preferRelativeResize="0"/>
          <p:nvPr/>
        </p:nvPicPr>
        <p:blipFill rotWithShape="1">
          <a:blip r:embed="rId13">
            <a:alphaModFix/>
          </a:blip>
          <a:srcRect/>
          <a:stretch/>
        </p:blipFill>
        <p:spPr>
          <a:xfrm>
            <a:off x="5730458" y="1847765"/>
            <a:ext cx="567857" cy="549630"/>
          </a:xfrm>
          <a:prstGeom prst="rect">
            <a:avLst/>
          </a:prstGeom>
          <a:noFill/>
          <a:ln>
            <a:noFill/>
          </a:ln>
        </p:spPr>
      </p:pic>
      <p:pic>
        <p:nvPicPr>
          <p:cNvPr id="2601" name="Google Shape;2601;g13d286fe8e5_0_1712"/>
          <p:cNvPicPr preferRelativeResize="0"/>
          <p:nvPr/>
        </p:nvPicPr>
        <p:blipFill rotWithShape="1">
          <a:blip r:embed="rId14">
            <a:alphaModFix/>
          </a:blip>
          <a:srcRect/>
          <a:stretch/>
        </p:blipFill>
        <p:spPr>
          <a:xfrm>
            <a:off x="7228643" y="1844532"/>
            <a:ext cx="528396" cy="556098"/>
          </a:xfrm>
          <a:prstGeom prst="rect">
            <a:avLst/>
          </a:prstGeom>
          <a:noFill/>
          <a:ln>
            <a:noFill/>
          </a:ln>
        </p:spPr>
      </p:pic>
      <p:cxnSp>
        <p:nvCxnSpPr>
          <p:cNvPr id="2602" name="Google Shape;2602;g13d286fe8e5_0_1712"/>
          <p:cNvCxnSpPr/>
          <p:nvPr/>
        </p:nvCxnSpPr>
        <p:spPr>
          <a:xfrm>
            <a:off x="6330153" y="2122524"/>
            <a:ext cx="802200" cy="0"/>
          </a:xfrm>
          <a:prstGeom prst="straightConnector1">
            <a:avLst/>
          </a:prstGeom>
          <a:noFill/>
          <a:ln w="12700" cap="flat" cmpd="sng">
            <a:solidFill>
              <a:schemeClr val="accent2"/>
            </a:solidFill>
            <a:prstDash val="lgDash"/>
            <a:round/>
            <a:headEnd type="none" w="sm" len="sm"/>
            <a:tailEnd type="none" w="sm" len="sm"/>
          </a:ln>
        </p:spPr>
      </p:cxnSp>
      <p:cxnSp>
        <p:nvCxnSpPr>
          <p:cNvPr id="2603" name="Google Shape;2603;g13d286fe8e5_0_1712"/>
          <p:cNvCxnSpPr/>
          <p:nvPr/>
        </p:nvCxnSpPr>
        <p:spPr>
          <a:xfrm>
            <a:off x="7852816" y="2122524"/>
            <a:ext cx="849300" cy="3900"/>
          </a:xfrm>
          <a:prstGeom prst="straightConnector1">
            <a:avLst/>
          </a:prstGeom>
          <a:noFill/>
          <a:ln w="12700" cap="flat" cmpd="sng">
            <a:solidFill>
              <a:schemeClr val="accent2"/>
            </a:solidFill>
            <a:prstDash val="lgDash"/>
            <a:round/>
            <a:headEnd type="none" w="sm" len="sm"/>
            <a:tailEnd type="none" w="sm" len="sm"/>
          </a:ln>
        </p:spPr>
      </p:cxnSp>
      <p:cxnSp>
        <p:nvCxnSpPr>
          <p:cNvPr id="2604" name="Google Shape;2604;g13d286fe8e5_0_1712"/>
          <p:cNvCxnSpPr>
            <a:stCxn id="2561" idx="0"/>
            <a:endCxn id="2605" idx="3"/>
          </p:cNvCxnSpPr>
          <p:nvPr/>
        </p:nvCxnSpPr>
        <p:spPr>
          <a:xfrm rot="5400000" flipH="1">
            <a:off x="8828033" y="2514607"/>
            <a:ext cx="1213200" cy="429300"/>
          </a:xfrm>
          <a:prstGeom prst="bentConnector2">
            <a:avLst/>
          </a:prstGeom>
          <a:noFill/>
          <a:ln w="12700" cap="flat" cmpd="sng">
            <a:solidFill>
              <a:schemeClr val="accent2"/>
            </a:solidFill>
            <a:prstDash val="lgDash"/>
            <a:round/>
            <a:headEnd type="none" w="sm" len="sm"/>
            <a:tailEnd type="none" w="sm" len="sm"/>
          </a:ln>
        </p:spPr>
      </p:cxnSp>
      <p:sp>
        <p:nvSpPr>
          <p:cNvPr id="2606" name="Google Shape;2606;g13d286fe8e5_0_1712"/>
          <p:cNvSpPr/>
          <p:nvPr/>
        </p:nvSpPr>
        <p:spPr>
          <a:xfrm>
            <a:off x="499846" y="3258069"/>
            <a:ext cx="684900" cy="1179900"/>
          </a:xfrm>
          <a:prstGeom prst="rect">
            <a:avLst/>
          </a:prstGeom>
          <a:solidFill>
            <a:schemeClr val="lt1"/>
          </a:solidFill>
          <a:ln>
            <a:noFill/>
          </a:ln>
        </p:spPr>
        <p:txBody>
          <a:bodyPr spcFirstLastPara="1" wrap="square" lIns="91375" tIns="45650" rIns="91375" bIns="45650" anchor="ctr" anchorCtr="0">
            <a:noAutofit/>
          </a:bodyPr>
          <a:lstStyle/>
          <a:p>
            <a:pPr algn="ctr">
              <a:buClr>
                <a:srgbClr val="000000"/>
              </a:buClr>
              <a:buSzPts val="1500"/>
            </a:pPr>
            <a:endParaRPr sz="1400">
              <a:solidFill>
                <a:srgbClr val="1B3038"/>
              </a:solidFill>
              <a:latin typeface="DM Sans"/>
              <a:ea typeface="DM Sans"/>
              <a:cs typeface="DM Sans"/>
              <a:sym typeface="DM Sans"/>
            </a:endParaRPr>
          </a:p>
        </p:txBody>
      </p:sp>
      <p:pic>
        <p:nvPicPr>
          <p:cNvPr id="2607" name="Google Shape;2607;g13d286fe8e5_0_1712"/>
          <p:cNvPicPr preferRelativeResize="0"/>
          <p:nvPr/>
        </p:nvPicPr>
        <p:blipFill rotWithShape="1">
          <a:blip r:embed="rId15">
            <a:alphaModFix/>
          </a:blip>
          <a:srcRect/>
          <a:stretch/>
        </p:blipFill>
        <p:spPr>
          <a:xfrm>
            <a:off x="554143" y="3414900"/>
            <a:ext cx="632346" cy="646586"/>
          </a:xfrm>
          <a:prstGeom prst="rect">
            <a:avLst/>
          </a:prstGeom>
          <a:noFill/>
          <a:ln>
            <a:noFill/>
          </a:ln>
        </p:spPr>
      </p:pic>
      <p:sp>
        <p:nvSpPr>
          <p:cNvPr id="2608" name="Google Shape;2608;g13d286fe8e5_0_1712"/>
          <p:cNvSpPr/>
          <p:nvPr/>
        </p:nvSpPr>
        <p:spPr>
          <a:xfrm>
            <a:off x="205423" y="4001900"/>
            <a:ext cx="1329600" cy="2280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rgbClr val="3A3838"/>
                </a:solidFill>
                <a:latin typeface="DM Sans"/>
                <a:ea typeface="DM Sans"/>
                <a:cs typeface="DM Sans"/>
                <a:sym typeface="DM Sans"/>
              </a:rPr>
              <a:t>Continuous or scheduled ingest</a:t>
            </a:r>
            <a:endParaRPr sz="1200">
              <a:solidFill>
                <a:srgbClr val="3A3838"/>
              </a:solidFill>
              <a:latin typeface="DM Sans"/>
              <a:ea typeface="DM Sans"/>
              <a:cs typeface="DM Sans"/>
              <a:sym typeface="DM Sans"/>
            </a:endParaRPr>
          </a:p>
        </p:txBody>
      </p:sp>
      <p:cxnSp>
        <p:nvCxnSpPr>
          <p:cNvPr id="2609" name="Google Shape;2609;g13d286fe8e5_0_1712"/>
          <p:cNvCxnSpPr/>
          <p:nvPr/>
        </p:nvCxnSpPr>
        <p:spPr>
          <a:xfrm>
            <a:off x="1270907" y="3738604"/>
            <a:ext cx="308400" cy="0"/>
          </a:xfrm>
          <a:prstGeom prst="straightConnector1">
            <a:avLst/>
          </a:prstGeom>
          <a:noFill/>
          <a:ln w="9525" cap="flat" cmpd="sng">
            <a:solidFill>
              <a:srgbClr val="192E36"/>
            </a:solidFill>
            <a:prstDash val="solid"/>
            <a:round/>
            <a:headEnd type="none" w="sm" len="sm"/>
            <a:tailEnd type="triangle" w="med" len="med"/>
          </a:ln>
        </p:spPr>
      </p:cxnSp>
      <p:pic>
        <p:nvPicPr>
          <p:cNvPr id="2586" name="Google Shape;2586;g13d286fe8e5_0_1712"/>
          <p:cNvPicPr preferRelativeResize="0"/>
          <p:nvPr/>
        </p:nvPicPr>
        <p:blipFill rotWithShape="1">
          <a:blip r:embed="rId16">
            <a:alphaModFix/>
          </a:blip>
          <a:srcRect/>
          <a:stretch/>
        </p:blipFill>
        <p:spPr>
          <a:xfrm>
            <a:off x="2651479" y="1866728"/>
            <a:ext cx="545760" cy="511706"/>
          </a:xfrm>
          <a:prstGeom prst="rect">
            <a:avLst/>
          </a:prstGeom>
          <a:noFill/>
          <a:ln>
            <a:noFill/>
          </a:ln>
        </p:spPr>
      </p:pic>
      <p:sp>
        <p:nvSpPr>
          <p:cNvPr id="2610" name="Google Shape;2610;g13d286fe8e5_0_1712"/>
          <p:cNvSpPr/>
          <p:nvPr/>
        </p:nvSpPr>
        <p:spPr>
          <a:xfrm>
            <a:off x="7640072" y="4797125"/>
            <a:ext cx="1109400" cy="2280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chemeClr val="accent1"/>
                </a:solidFill>
                <a:latin typeface="DM Sans"/>
                <a:ea typeface="DM Sans"/>
                <a:cs typeface="DM Sans"/>
                <a:sym typeface="DM Sans"/>
              </a:rPr>
              <a:t>Business level aggregates</a:t>
            </a:r>
            <a:endParaRPr sz="1200">
              <a:solidFill>
                <a:schemeClr val="accent1"/>
              </a:solidFill>
              <a:latin typeface="DM Sans"/>
              <a:ea typeface="DM Sans"/>
              <a:cs typeface="DM Sans"/>
              <a:sym typeface="DM Sans"/>
            </a:endParaRPr>
          </a:p>
        </p:txBody>
      </p:sp>
      <p:pic>
        <p:nvPicPr>
          <p:cNvPr id="2611" name="Google Shape;2611;g13d286fe8e5_0_1712"/>
          <p:cNvPicPr preferRelativeResize="0"/>
          <p:nvPr/>
        </p:nvPicPr>
        <p:blipFill rotWithShape="1">
          <a:blip r:embed="rId8">
            <a:alphaModFix/>
          </a:blip>
          <a:srcRect/>
          <a:stretch/>
        </p:blipFill>
        <p:spPr>
          <a:xfrm>
            <a:off x="10801735" y="5204312"/>
            <a:ext cx="554781" cy="541254"/>
          </a:xfrm>
          <a:prstGeom prst="rect">
            <a:avLst/>
          </a:prstGeom>
          <a:noFill/>
          <a:ln>
            <a:noFill/>
          </a:ln>
        </p:spPr>
      </p:pic>
      <p:sp>
        <p:nvSpPr>
          <p:cNvPr id="2612" name="Google Shape;2612;g13d286fe8e5_0_1712"/>
          <p:cNvSpPr/>
          <p:nvPr/>
        </p:nvSpPr>
        <p:spPr>
          <a:xfrm>
            <a:off x="10801730" y="5742149"/>
            <a:ext cx="999900" cy="240000"/>
          </a:xfrm>
          <a:prstGeom prst="rect">
            <a:avLst/>
          </a:prstGeom>
          <a:noFill/>
          <a:ln>
            <a:noFill/>
          </a:ln>
        </p:spPr>
        <p:txBody>
          <a:bodyPr spcFirstLastPara="1" wrap="square" lIns="0" tIns="45650" rIns="0" bIns="45650" anchor="t" anchorCtr="0">
            <a:noAutofit/>
          </a:bodyPr>
          <a:lstStyle/>
          <a:p>
            <a:pPr>
              <a:buClr>
                <a:srgbClr val="000000"/>
              </a:buClr>
              <a:buSzPts val="1100"/>
            </a:pPr>
            <a:r>
              <a:rPr lang="en-US" sz="1200">
                <a:solidFill>
                  <a:srgbClr val="3A3838"/>
                </a:solidFill>
                <a:latin typeface="DM Sans"/>
                <a:ea typeface="DM Sans"/>
                <a:cs typeface="DM Sans"/>
                <a:sym typeface="DM Sans"/>
              </a:rPr>
              <a:t>Operational </a:t>
            </a:r>
            <a:br>
              <a:rPr lang="en-US" sz="1200">
                <a:solidFill>
                  <a:srgbClr val="3A3838"/>
                </a:solidFill>
                <a:latin typeface="DM Sans"/>
                <a:ea typeface="DM Sans"/>
                <a:cs typeface="DM Sans"/>
                <a:sym typeface="DM Sans"/>
              </a:rPr>
            </a:br>
            <a:r>
              <a:rPr lang="en-US" sz="1200">
                <a:solidFill>
                  <a:srgbClr val="3A3838"/>
                </a:solidFill>
                <a:latin typeface="DM Sans"/>
                <a:ea typeface="DM Sans"/>
                <a:cs typeface="DM Sans"/>
                <a:sym typeface="DM Sans"/>
              </a:rPr>
              <a:t>apps </a:t>
            </a:r>
            <a:endParaRPr sz="1200">
              <a:solidFill>
                <a:srgbClr val="3A3838"/>
              </a:solidFill>
              <a:latin typeface="DM Sans"/>
              <a:ea typeface="DM Sans"/>
              <a:cs typeface="DM Sans"/>
              <a:sym typeface="DM Sans"/>
            </a:endParaRPr>
          </a:p>
        </p:txBody>
      </p:sp>
      <p:pic>
        <p:nvPicPr>
          <p:cNvPr id="2613" name="Google Shape;2613;g13d286fe8e5_0_1712"/>
          <p:cNvPicPr preferRelativeResize="0"/>
          <p:nvPr/>
        </p:nvPicPr>
        <p:blipFill rotWithShape="1">
          <a:blip r:embed="rId17">
            <a:alphaModFix/>
          </a:blip>
          <a:srcRect/>
          <a:stretch/>
        </p:blipFill>
        <p:spPr>
          <a:xfrm>
            <a:off x="7865059" y="4173768"/>
            <a:ext cx="703947" cy="703941"/>
          </a:xfrm>
          <a:prstGeom prst="rect">
            <a:avLst/>
          </a:prstGeom>
          <a:noFill/>
          <a:ln>
            <a:noFill/>
          </a:ln>
        </p:spPr>
      </p:pic>
      <p:pic>
        <p:nvPicPr>
          <p:cNvPr id="2605" name="Google Shape;2605;g13d286fe8e5_0_1712"/>
          <p:cNvPicPr preferRelativeResize="0"/>
          <p:nvPr/>
        </p:nvPicPr>
        <p:blipFill rotWithShape="1">
          <a:blip r:embed="rId18">
            <a:alphaModFix/>
          </a:blip>
          <a:srcRect/>
          <a:stretch/>
        </p:blipFill>
        <p:spPr>
          <a:xfrm>
            <a:off x="8697454" y="1856885"/>
            <a:ext cx="522383" cy="531387"/>
          </a:xfrm>
          <a:prstGeom prst="rect">
            <a:avLst/>
          </a:prstGeom>
          <a:noFill/>
          <a:ln>
            <a:noFill/>
          </a:ln>
        </p:spPr>
      </p:pic>
      <p:sp>
        <p:nvSpPr>
          <p:cNvPr id="2614" name="Google Shape;2614;g13d286fe8e5_0_1712"/>
          <p:cNvSpPr/>
          <p:nvPr/>
        </p:nvSpPr>
        <p:spPr>
          <a:xfrm>
            <a:off x="4533198" y="5686350"/>
            <a:ext cx="2254500" cy="280800"/>
          </a:xfrm>
          <a:prstGeom prst="rect">
            <a:avLst/>
          </a:prstGeom>
          <a:noFill/>
          <a:ln>
            <a:noFill/>
          </a:ln>
        </p:spPr>
        <p:txBody>
          <a:bodyPr spcFirstLastPara="1" wrap="square" lIns="0" tIns="45650" rIns="0" bIns="45650" anchor="t" anchorCtr="0">
            <a:noAutofit/>
          </a:bodyPr>
          <a:lstStyle/>
          <a:p>
            <a:pPr algn="ctr">
              <a:buClr>
                <a:srgbClr val="000000"/>
              </a:buClr>
              <a:buSzPts val="1100"/>
            </a:pPr>
            <a:r>
              <a:rPr lang="en-US" sz="1200">
                <a:solidFill>
                  <a:srgbClr val="1AA756"/>
                </a:solidFill>
                <a:latin typeface="DM Sans"/>
                <a:ea typeface="DM Sans"/>
                <a:cs typeface="DM Sans"/>
                <a:sym typeface="DM Sans"/>
              </a:rPr>
              <a:t>End-to-end Data Lineage</a:t>
            </a:r>
            <a:endParaRPr sz="1000">
              <a:solidFill>
                <a:srgbClr val="1AA756"/>
              </a:solidFill>
              <a:latin typeface="DM Sans"/>
              <a:ea typeface="DM Sans"/>
              <a:cs typeface="DM Sans"/>
              <a:sym typeface="DM Sans"/>
            </a:endParaRPr>
          </a:p>
        </p:txBody>
      </p:sp>
      <p:grpSp>
        <p:nvGrpSpPr>
          <p:cNvPr id="2615" name="Google Shape;2615;g13d286fe8e5_0_1712"/>
          <p:cNvGrpSpPr/>
          <p:nvPr/>
        </p:nvGrpSpPr>
        <p:grpSpPr>
          <a:xfrm>
            <a:off x="4757751" y="5229747"/>
            <a:ext cx="1805499" cy="433687"/>
            <a:chOff x="5213175" y="5153546"/>
            <a:chExt cx="1805499" cy="433687"/>
          </a:xfrm>
        </p:grpSpPr>
        <p:grpSp>
          <p:nvGrpSpPr>
            <p:cNvPr id="2616" name="Google Shape;2616;g13d286fe8e5_0_1712"/>
            <p:cNvGrpSpPr/>
            <p:nvPr/>
          </p:nvGrpSpPr>
          <p:grpSpPr>
            <a:xfrm>
              <a:off x="5995228" y="5172602"/>
              <a:ext cx="1002930" cy="395575"/>
              <a:chOff x="6857225" y="5261225"/>
              <a:chExt cx="898200" cy="418200"/>
            </a:xfrm>
          </p:grpSpPr>
          <p:sp>
            <p:nvSpPr>
              <p:cNvPr id="2617" name="Google Shape;2617;g13d286fe8e5_0_1712"/>
              <p:cNvSpPr/>
              <p:nvPr/>
            </p:nvSpPr>
            <p:spPr>
              <a:xfrm>
                <a:off x="6857225" y="5261225"/>
                <a:ext cx="898200" cy="4182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500"/>
                </a:pPr>
                <a:endParaRPr sz="1400">
                  <a:solidFill>
                    <a:srgbClr val="000000"/>
                  </a:solidFill>
                  <a:latin typeface="DM Sans"/>
                  <a:ea typeface="DM Sans"/>
                  <a:cs typeface="DM Sans"/>
                  <a:sym typeface="DM Sans"/>
                </a:endParaRPr>
              </a:p>
            </p:txBody>
          </p:sp>
          <p:pic>
            <p:nvPicPr>
              <p:cNvPr id="2618" name="Google Shape;2618;g13d286fe8e5_0_1712"/>
              <p:cNvPicPr preferRelativeResize="0"/>
              <p:nvPr/>
            </p:nvPicPr>
            <p:blipFill rotWithShape="1">
              <a:blip r:embed="rId19">
                <a:alphaModFix/>
              </a:blip>
              <a:srcRect/>
              <a:stretch/>
            </p:blipFill>
            <p:spPr>
              <a:xfrm>
                <a:off x="6917495" y="5279971"/>
                <a:ext cx="368038" cy="380695"/>
              </a:xfrm>
              <a:prstGeom prst="rect">
                <a:avLst/>
              </a:prstGeom>
              <a:noFill/>
              <a:ln>
                <a:noFill/>
              </a:ln>
            </p:spPr>
          </p:pic>
        </p:grpSp>
        <p:pic>
          <p:nvPicPr>
            <p:cNvPr id="2577" name="Google Shape;2577;g13d286fe8e5_0_1712"/>
            <p:cNvPicPr preferRelativeResize="0"/>
            <p:nvPr/>
          </p:nvPicPr>
          <p:blipFill rotWithShape="1">
            <a:blip r:embed="rId20">
              <a:alphaModFix/>
            </a:blip>
            <a:srcRect/>
            <a:stretch/>
          </p:blipFill>
          <p:spPr>
            <a:xfrm>
              <a:off x="5213175" y="5153546"/>
              <a:ext cx="714440" cy="433687"/>
            </a:xfrm>
            <a:prstGeom prst="rect">
              <a:avLst/>
            </a:prstGeom>
            <a:noFill/>
            <a:ln>
              <a:noFill/>
            </a:ln>
          </p:spPr>
        </p:pic>
        <p:sp>
          <p:nvSpPr>
            <p:cNvPr id="2584" name="Google Shape;2584;g13d286fe8e5_0_1712"/>
            <p:cNvSpPr/>
            <p:nvPr/>
          </p:nvSpPr>
          <p:spPr>
            <a:xfrm>
              <a:off x="6490374" y="5256388"/>
              <a:ext cx="528300" cy="228000"/>
            </a:xfrm>
            <a:prstGeom prst="rect">
              <a:avLst/>
            </a:prstGeom>
            <a:noFill/>
            <a:ln>
              <a:noFill/>
            </a:ln>
          </p:spPr>
          <p:txBody>
            <a:bodyPr spcFirstLastPara="1" wrap="square" lIns="0" tIns="45650" rIns="0" bIns="45650" anchor="t" anchorCtr="0">
              <a:noAutofit/>
            </a:bodyPr>
            <a:lstStyle/>
            <a:p>
              <a:pPr>
                <a:buClr>
                  <a:srgbClr val="000000"/>
                </a:buClr>
                <a:buSzPts val="1100"/>
              </a:pPr>
              <a:r>
                <a:rPr lang="en-US" sz="1000">
                  <a:solidFill>
                    <a:schemeClr val="accent1"/>
                  </a:solidFill>
                  <a:latin typeface="DM Sans"/>
                  <a:ea typeface="DM Sans"/>
                  <a:cs typeface="DM Sans"/>
                  <a:sym typeface="DM Sans"/>
                </a:rPr>
                <a:t>Photon  </a:t>
              </a:r>
              <a:endParaRPr sz="800">
                <a:solidFill>
                  <a:schemeClr val="accent1"/>
                </a:solidFill>
                <a:latin typeface="DM Sans"/>
                <a:ea typeface="DM Sans"/>
                <a:cs typeface="DM Sans"/>
                <a:sym typeface="DM Sans"/>
              </a:endParaRPr>
            </a:p>
          </p:txBody>
        </p:sp>
      </p:grpSp>
      <p:cxnSp>
        <p:nvCxnSpPr>
          <p:cNvPr id="2619" name="Google Shape;2619;g13d286fe8e5_0_1712"/>
          <p:cNvCxnSpPr/>
          <p:nvPr/>
        </p:nvCxnSpPr>
        <p:spPr>
          <a:xfrm rot="10800000" flipH="1">
            <a:off x="6893117" y="3551651"/>
            <a:ext cx="905100" cy="309900"/>
          </a:xfrm>
          <a:prstGeom prst="bentConnector3">
            <a:avLst>
              <a:gd name="adj1" fmla="val 50007"/>
            </a:avLst>
          </a:prstGeom>
          <a:noFill/>
          <a:ln w="9525" cap="flat" cmpd="sng">
            <a:solidFill>
              <a:srgbClr val="192E36"/>
            </a:solidFill>
            <a:prstDash val="solid"/>
            <a:round/>
            <a:headEnd type="none" w="sm" len="sm"/>
            <a:tailEnd type="triangle" w="med" len="med"/>
          </a:ln>
        </p:spPr>
      </p:cxnSp>
      <p:cxnSp>
        <p:nvCxnSpPr>
          <p:cNvPr id="2620" name="Google Shape;2620;g13d286fe8e5_0_1712"/>
          <p:cNvCxnSpPr/>
          <p:nvPr/>
        </p:nvCxnSpPr>
        <p:spPr>
          <a:xfrm>
            <a:off x="6894949" y="3863680"/>
            <a:ext cx="908700" cy="657300"/>
          </a:xfrm>
          <a:prstGeom prst="bentConnector3">
            <a:avLst>
              <a:gd name="adj1" fmla="val 49994"/>
            </a:avLst>
          </a:prstGeom>
          <a:noFill/>
          <a:ln w="9525" cap="flat" cmpd="sng">
            <a:solidFill>
              <a:srgbClr val="192E36"/>
            </a:solidFill>
            <a:prstDash val="solid"/>
            <a:round/>
            <a:headEnd type="none" w="sm" len="sm"/>
            <a:tailEnd type="triangle" w="med" len="med"/>
          </a:ln>
        </p:spPr>
      </p:cxnSp>
      <p:cxnSp>
        <p:nvCxnSpPr>
          <p:cNvPr id="2621" name="Google Shape;2621;g13d286fe8e5_0_1712"/>
          <p:cNvCxnSpPr/>
          <p:nvPr/>
        </p:nvCxnSpPr>
        <p:spPr>
          <a:xfrm>
            <a:off x="8636131" y="3553900"/>
            <a:ext cx="621600" cy="352800"/>
          </a:xfrm>
          <a:prstGeom prst="bentConnector3">
            <a:avLst>
              <a:gd name="adj1" fmla="val 49999"/>
            </a:avLst>
          </a:prstGeom>
          <a:noFill/>
          <a:ln w="9525" cap="flat" cmpd="sng">
            <a:solidFill>
              <a:srgbClr val="192E36"/>
            </a:solidFill>
            <a:prstDash val="solid"/>
            <a:round/>
            <a:headEnd type="none" w="sm" len="sm"/>
            <a:tailEnd type="triangle" w="med" len="med"/>
          </a:ln>
        </p:spPr>
      </p:cxnSp>
      <p:cxnSp>
        <p:nvCxnSpPr>
          <p:cNvPr id="2622" name="Google Shape;2622;g13d286fe8e5_0_1712"/>
          <p:cNvCxnSpPr/>
          <p:nvPr/>
        </p:nvCxnSpPr>
        <p:spPr>
          <a:xfrm rot="10800000" flipH="1">
            <a:off x="8633130" y="3906400"/>
            <a:ext cx="628500" cy="608100"/>
          </a:xfrm>
          <a:prstGeom prst="bentConnector3">
            <a:avLst>
              <a:gd name="adj1" fmla="val 50004"/>
            </a:avLst>
          </a:prstGeom>
          <a:noFill/>
          <a:ln w="9525" cap="flat" cmpd="sng">
            <a:solidFill>
              <a:srgbClr val="192E36"/>
            </a:solidFill>
            <a:prstDash val="solid"/>
            <a:round/>
            <a:headEnd type="none" w="sm" len="sm"/>
            <a:tailEnd type="triangle" w="med" len="med"/>
          </a:ln>
        </p:spPr>
      </p:cxnSp>
      <p:cxnSp>
        <p:nvCxnSpPr>
          <p:cNvPr id="2623" name="Google Shape;2623;g13d286fe8e5_0_1712"/>
          <p:cNvCxnSpPr/>
          <p:nvPr/>
        </p:nvCxnSpPr>
        <p:spPr>
          <a:xfrm>
            <a:off x="10405507" y="3350498"/>
            <a:ext cx="356700" cy="0"/>
          </a:xfrm>
          <a:prstGeom prst="straightConnector1">
            <a:avLst/>
          </a:prstGeom>
          <a:noFill/>
          <a:ln w="9525" cap="flat" cmpd="sng">
            <a:solidFill>
              <a:srgbClr val="192E36"/>
            </a:solidFill>
            <a:prstDash val="solid"/>
            <a:round/>
            <a:headEnd type="none" w="sm" len="sm"/>
            <a:tailEnd type="triangle" w="med" len="med"/>
          </a:ln>
        </p:spPr>
      </p:cxnSp>
      <p:cxnSp>
        <p:nvCxnSpPr>
          <p:cNvPr id="2624" name="Google Shape;2624;g13d286fe8e5_0_1712"/>
          <p:cNvCxnSpPr/>
          <p:nvPr/>
        </p:nvCxnSpPr>
        <p:spPr>
          <a:xfrm>
            <a:off x="10405507" y="4399773"/>
            <a:ext cx="356700" cy="0"/>
          </a:xfrm>
          <a:prstGeom prst="straightConnector1">
            <a:avLst/>
          </a:prstGeom>
          <a:noFill/>
          <a:ln w="9525" cap="flat" cmpd="sng">
            <a:solidFill>
              <a:srgbClr val="192E36"/>
            </a:solidFill>
            <a:prstDash val="solid"/>
            <a:round/>
            <a:headEnd type="none" w="sm" len="sm"/>
            <a:tailEnd type="triangle" w="med" len="med"/>
          </a:ln>
        </p:spPr>
      </p:cxnSp>
      <p:cxnSp>
        <p:nvCxnSpPr>
          <p:cNvPr id="2625" name="Google Shape;2625;g13d286fe8e5_0_1712"/>
          <p:cNvCxnSpPr/>
          <p:nvPr/>
        </p:nvCxnSpPr>
        <p:spPr>
          <a:xfrm>
            <a:off x="10405507" y="5474948"/>
            <a:ext cx="356700" cy="0"/>
          </a:xfrm>
          <a:prstGeom prst="straightConnector1">
            <a:avLst/>
          </a:prstGeom>
          <a:noFill/>
          <a:ln w="9525" cap="flat" cmpd="sng">
            <a:solidFill>
              <a:srgbClr val="192E36"/>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g13d286fe8e5_0_1800"/>
          <p:cNvSpPr txBox="1">
            <a:spLocks noGrp="1"/>
          </p:cNvSpPr>
          <p:nvPr>
            <p:ph type="title"/>
          </p:nvPr>
        </p:nvSpPr>
        <p:spPr>
          <a:xfrm>
            <a:off x="750818" y="535597"/>
            <a:ext cx="10659300" cy="583500"/>
          </a:xfrm>
          <a:prstGeom prst="rect">
            <a:avLst/>
          </a:prstGeom>
          <a:noFill/>
          <a:ln>
            <a:noFill/>
          </a:ln>
        </p:spPr>
        <p:txBody>
          <a:bodyPr spcFirstLastPara="1" vert="horz" wrap="square" lIns="0" tIns="0" rIns="0" bIns="0" rtlCol="0" anchor="ctr" anchorCtr="0">
            <a:noAutofit/>
          </a:bodyPr>
          <a:lstStyle/>
          <a:p>
            <a:pPr>
              <a:buClr>
                <a:srgbClr val="000000"/>
              </a:buClr>
            </a:pPr>
            <a:r>
              <a:rPr lang="en-US" dirty="0">
                <a:solidFill>
                  <a:schemeClr val="tx2"/>
                </a:solidFill>
                <a:latin typeface="+mj-lt"/>
                <a:ea typeface="+mj-ea"/>
                <a:cs typeface="+mj-cs"/>
              </a:rPr>
              <a:t>Delta Live Tables</a:t>
            </a:r>
            <a:endParaRPr dirty="0">
              <a:solidFill>
                <a:schemeClr val="tx2"/>
              </a:solidFill>
              <a:latin typeface="+mj-lt"/>
              <a:ea typeface="+mj-ea"/>
              <a:cs typeface="+mj-cs"/>
            </a:endParaRPr>
          </a:p>
        </p:txBody>
      </p:sp>
      <p:sp>
        <p:nvSpPr>
          <p:cNvPr id="2651" name="Google Shape;2651;g13d286fe8e5_0_1800"/>
          <p:cNvSpPr txBox="1">
            <a:spLocks noGrp="1"/>
          </p:cNvSpPr>
          <p:nvPr>
            <p:ph type="sldNum" idx="12"/>
          </p:nvPr>
        </p:nvSpPr>
        <p:spPr>
          <a:xfrm>
            <a:off x="10867828" y="6351634"/>
            <a:ext cx="666600" cy="524700"/>
          </a:xfrm>
          <a:prstGeom prst="rect">
            <a:avLst/>
          </a:prstGeom>
          <a:noFill/>
          <a:ln>
            <a:noFill/>
          </a:ln>
        </p:spPr>
        <p:txBody>
          <a:bodyPr spcFirstLastPara="1" wrap="square" lIns="121900" tIns="121900" rIns="121900" bIns="121900" anchor="t" anchorCtr="0">
            <a:noAutofit/>
          </a:bodyPr>
          <a:lstStyle/>
          <a:p>
            <a:fld id="{00000000-1234-1234-1234-123412341234}" type="slidenum">
              <a:rPr lang="en-US"/>
              <a:pPr/>
              <a:t>11</a:t>
            </a:fld>
            <a:endParaRPr/>
          </a:p>
        </p:txBody>
      </p:sp>
      <p:grpSp>
        <p:nvGrpSpPr>
          <p:cNvPr id="2652" name="Google Shape;2652;g13d286fe8e5_0_1800"/>
          <p:cNvGrpSpPr/>
          <p:nvPr/>
        </p:nvGrpSpPr>
        <p:grpSpPr>
          <a:xfrm>
            <a:off x="674638" y="2922800"/>
            <a:ext cx="4752300" cy="2374350"/>
            <a:chOff x="673050" y="2551800"/>
            <a:chExt cx="4752300" cy="2374350"/>
          </a:xfrm>
        </p:grpSpPr>
        <p:sp>
          <p:nvSpPr>
            <p:cNvPr id="2653" name="Google Shape;2653;g13d286fe8e5_0_1800"/>
            <p:cNvSpPr txBox="1"/>
            <p:nvPr/>
          </p:nvSpPr>
          <p:spPr>
            <a:xfrm>
              <a:off x="673050" y="2551800"/>
              <a:ext cx="4752300" cy="969600"/>
            </a:xfrm>
            <a:prstGeom prst="rect">
              <a:avLst/>
            </a:prstGeom>
            <a:noFill/>
            <a:ln>
              <a:noFill/>
            </a:ln>
          </p:spPr>
          <p:txBody>
            <a:bodyPr spcFirstLastPara="1" wrap="square" lIns="91425" tIns="91425" rIns="91425" bIns="91425" anchor="t" anchorCtr="0">
              <a:spAutoFit/>
            </a:bodyPr>
            <a:lstStyle/>
            <a:p>
              <a:pPr>
                <a:buClr>
                  <a:srgbClr val="000000"/>
                </a:buClr>
                <a:buSzPts val="1700"/>
              </a:pPr>
              <a:r>
                <a:rPr lang="en-US" sz="1700" b="1">
                  <a:solidFill>
                    <a:schemeClr val="accent3"/>
                  </a:solidFill>
                  <a:latin typeface="Consolas"/>
                  <a:ea typeface="Consolas"/>
                  <a:cs typeface="Consolas"/>
                  <a:sym typeface="Consolas"/>
                </a:rPr>
                <a:t>CREATE STREAMING LIVE TABLE</a:t>
              </a:r>
              <a:r>
                <a:rPr lang="en-US" sz="1700" b="1">
                  <a:solidFill>
                    <a:srgbClr val="FFF2CC"/>
                  </a:solidFill>
                  <a:latin typeface="Consolas"/>
                  <a:ea typeface="Consolas"/>
                  <a:cs typeface="Consolas"/>
                  <a:sym typeface="Consolas"/>
                </a:rPr>
                <a:t> </a:t>
              </a:r>
              <a:r>
                <a:rPr lang="en-US" sz="1700" b="1">
                  <a:solidFill>
                    <a:schemeClr val="dk1"/>
                  </a:solidFill>
                  <a:latin typeface="Consolas"/>
                  <a:ea typeface="Consolas"/>
                  <a:cs typeface="Consolas"/>
                  <a:sym typeface="Consolas"/>
                </a:rPr>
                <a:t>raw_data</a:t>
              </a:r>
              <a:endParaRPr sz="1700" b="1">
                <a:solidFill>
                  <a:schemeClr val="dk1"/>
                </a:solidFill>
                <a:latin typeface="Consolas"/>
                <a:ea typeface="Consolas"/>
                <a:cs typeface="Consolas"/>
                <a:sym typeface="Consolas"/>
              </a:endParaRPr>
            </a:p>
            <a:p>
              <a:pPr>
                <a:buClr>
                  <a:srgbClr val="000000"/>
                </a:buClr>
                <a:buSzPts val="1700"/>
              </a:pPr>
              <a:r>
                <a:rPr lang="en-US" sz="1700" b="1">
                  <a:solidFill>
                    <a:schemeClr val="accent3"/>
                  </a:solidFill>
                  <a:latin typeface="Consolas"/>
                  <a:ea typeface="Consolas"/>
                  <a:cs typeface="Consolas"/>
                  <a:sym typeface="Consolas"/>
                </a:rPr>
                <a:t>AS</a:t>
              </a:r>
              <a:r>
                <a:rPr lang="en-US" sz="1700" b="1">
                  <a:solidFill>
                    <a:srgbClr val="FFF2CC"/>
                  </a:solidFill>
                  <a:latin typeface="Consolas"/>
                  <a:ea typeface="Consolas"/>
                  <a:cs typeface="Consolas"/>
                  <a:sym typeface="Consolas"/>
                </a:rPr>
                <a:t> </a:t>
              </a:r>
              <a:r>
                <a:rPr lang="en-US" sz="1700" b="1">
                  <a:solidFill>
                    <a:schemeClr val="dk1"/>
                  </a:solidFill>
                  <a:latin typeface="Consolas"/>
                  <a:ea typeface="Consolas"/>
                  <a:cs typeface="Consolas"/>
                  <a:sym typeface="Consolas"/>
                </a:rPr>
                <a:t>SELECT *</a:t>
              </a:r>
              <a:endParaRPr sz="1700" b="1">
                <a:solidFill>
                  <a:schemeClr val="dk1"/>
                </a:solidFill>
                <a:latin typeface="Consolas"/>
                <a:ea typeface="Consolas"/>
                <a:cs typeface="Consolas"/>
                <a:sym typeface="Consolas"/>
              </a:endParaRPr>
            </a:p>
            <a:p>
              <a:pPr>
                <a:buClr>
                  <a:srgbClr val="000000"/>
                </a:buClr>
                <a:buSzPts val="1700"/>
              </a:pPr>
              <a:r>
                <a:rPr lang="en-US" sz="1700" b="1">
                  <a:solidFill>
                    <a:schemeClr val="accent3"/>
                  </a:solidFill>
                  <a:latin typeface="Consolas"/>
                  <a:ea typeface="Consolas"/>
                  <a:cs typeface="Consolas"/>
                  <a:sym typeface="Consolas"/>
                </a:rPr>
                <a:t>FROM</a:t>
              </a:r>
              <a:r>
                <a:rPr lang="en-US" sz="1700" b="1">
                  <a:solidFill>
                    <a:srgbClr val="FFF2CC"/>
                  </a:solidFill>
                  <a:latin typeface="Consolas"/>
                  <a:ea typeface="Consolas"/>
                  <a:cs typeface="Consolas"/>
                  <a:sym typeface="Consolas"/>
                </a:rPr>
                <a:t> </a:t>
              </a:r>
              <a:r>
                <a:rPr lang="en-US" sz="1700" b="1">
                  <a:solidFill>
                    <a:schemeClr val="dk1"/>
                  </a:solidFill>
                  <a:latin typeface="Consolas"/>
                  <a:ea typeface="Consolas"/>
                  <a:cs typeface="Consolas"/>
                  <a:sym typeface="Consolas"/>
                </a:rPr>
                <a:t>cloud_files ("/raw_data", "json")</a:t>
              </a:r>
              <a:endParaRPr sz="1700" b="1">
                <a:solidFill>
                  <a:schemeClr val="dk1"/>
                </a:solidFill>
                <a:latin typeface="Consolas"/>
                <a:ea typeface="Consolas"/>
                <a:cs typeface="Consolas"/>
                <a:sym typeface="Consolas"/>
              </a:endParaRPr>
            </a:p>
          </p:txBody>
        </p:sp>
        <p:sp>
          <p:nvSpPr>
            <p:cNvPr id="2654" name="Google Shape;2654;g13d286fe8e5_0_1800"/>
            <p:cNvSpPr txBox="1"/>
            <p:nvPr/>
          </p:nvSpPr>
          <p:spPr>
            <a:xfrm>
              <a:off x="673050" y="3956550"/>
              <a:ext cx="4752300" cy="969600"/>
            </a:xfrm>
            <a:prstGeom prst="rect">
              <a:avLst/>
            </a:prstGeom>
            <a:noFill/>
            <a:ln>
              <a:noFill/>
            </a:ln>
          </p:spPr>
          <p:txBody>
            <a:bodyPr spcFirstLastPara="1" wrap="square" lIns="91425" tIns="91425" rIns="91425" bIns="91425" anchor="t" anchorCtr="0">
              <a:spAutoFit/>
            </a:bodyPr>
            <a:lstStyle/>
            <a:p>
              <a:pPr>
                <a:buClr>
                  <a:srgbClr val="000000"/>
                </a:buClr>
                <a:buSzPts val="1700"/>
              </a:pPr>
              <a:r>
                <a:rPr lang="en-US" sz="1700" b="1">
                  <a:solidFill>
                    <a:schemeClr val="accent3"/>
                  </a:solidFill>
                  <a:latin typeface="Consolas"/>
                  <a:ea typeface="Consolas"/>
                  <a:cs typeface="Consolas"/>
                  <a:sym typeface="Consolas"/>
                </a:rPr>
                <a:t>CREATE LIVE TABLE</a:t>
              </a:r>
              <a:r>
                <a:rPr lang="en-US" sz="1700" b="1">
                  <a:solidFill>
                    <a:srgbClr val="FFF2CC"/>
                  </a:solidFill>
                  <a:latin typeface="Consolas"/>
                  <a:ea typeface="Consolas"/>
                  <a:cs typeface="Consolas"/>
                  <a:sym typeface="Consolas"/>
                </a:rPr>
                <a:t> </a:t>
              </a:r>
              <a:r>
                <a:rPr lang="en-US" sz="1700" b="1">
                  <a:solidFill>
                    <a:schemeClr val="dk1"/>
                  </a:solidFill>
                  <a:latin typeface="Consolas"/>
                  <a:ea typeface="Consolas"/>
                  <a:cs typeface="Consolas"/>
                  <a:sym typeface="Consolas"/>
                </a:rPr>
                <a:t>clean_data</a:t>
              </a:r>
              <a:endParaRPr sz="1700" b="1">
                <a:solidFill>
                  <a:schemeClr val="dk1"/>
                </a:solidFill>
                <a:latin typeface="Consolas"/>
                <a:ea typeface="Consolas"/>
                <a:cs typeface="Consolas"/>
                <a:sym typeface="Consolas"/>
              </a:endParaRPr>
            </a:p>
            <a:p>
              <a:pPr>
                <a:buClr>
                  <a:srgbClr val="000000"/>
                </a:buClr>
                <a:buSzPts val="1700"/>
              </a:pPr>
              <a:r>
                <a:rPr lang="en-US" sz="1700" b="1">
                  <a:solidFill>
                    <a:schemeClr val="accent3"/>
                  </a:solidFill>
                  <a:latin typeface="Consolas"/>
                  <a:ea typeface="Consolas"/>
                  <a:cs typeface="Consolas"/>
                  <a:sym typeface="Consolas"/>
                </a:rPr>
                <a:t>AS</a:t>
              </a:r>
              <a:r>
                <a:rPr lang="en-US" sz="1700" b="1">
                  <a:solidFill>
                    <a:srgbClr val="FFF2CC"/>
                  </a:solidFill>
                  <a:latin typeface="Consolas"/>
                  <a:ea typeface="Consolas"/>
                  <a:cs typeface="Consolas"/>
                  <a:sym typeface="Consolas"/>
                </a:rPr>
                <a:t> </a:t>
              </a:r>
              <a:r>
                <a:rPr lang="en-US" sz="1700" b="1">
                  <a:solidFill>
                    <a:schemeClr val="dk1"/>
                  </a:solidFill>
                  <a:latin typeface="Consolas"/>
                  <a:ea typeface="Consolas"/>
                  <a:cs typeface="Consolas"/>
                  <a:sym typeface="Consolas"/>
                </a:rPr>
                <a:t>SELECT …</a:t>
              </a:r>
              <a:endParaRPr sz="1700" b="1">
                <a:solidFill>
                  <a:schemeClr val="dk1"/>
                </a:solidFill>
                <a:latin typeface="Consolas"/>
                <a:ea typeface="Consolas"/>
                <a:cs typeface="Consolas"/>
                <a:sym typeface="Consolas"/>
              </a:endParaRPr>
            </a:p>
            <a:p>
              <a:pPr>
                <a:buClr>
                  <a:srgbClr val="000000"/>
                </a:buClr>
                <a:buSzPts val="1700"/>
              </a:pPr>
              <a:r>
                <a:rPr lang="en-US" sz="1700" b="1">
                  <a:solidFill>
                    <a:schemeClr val="accent3"/>
                  </a:solidFill>
                  <a:latin typeface="Consolas"/>
                  <a:ea typeface="Consolas"/>
                  <a:cs typeface="Consolas"/>
                  <a:sym typeface="Consolas"/>
                </a:rPr>
                <a:t>FROM LIVE</a:t>
              </a:r>
              <a:r>
                <a:rPr lang="en-US" sz="1700" b="1">
                  <a:solidFill>
                    <a:srgbClr val="FFF2CC"/>
                  </a:solidFill>
                  <a:latin typeface="Consolas"/>
                  <a:ea typeface="Consolas"/>
                  <a:cs typeface="Consolas"/>
                  <a:sym typeface="Consolas"/>
                </a:rPr>
                <a:t> </a:t>
              </a:r>
              <a:r>
                <a:rPr lang="en-US" sz="1700" b="1">
                  <a:solidFill>
                    <a:schemeClr val="dk1"/>
                  </a:solidFill>
                  <a:latin typeface="Consolas"/>
                  <a:ea typeface="Consolas"/>
                  <a:cs typeface="Consolas"/>
                  <a:sym typeface="Consolas"/>
                </a:rPr>
                <a:t>.raw_data</a:t>
              </a:r>
              <a:endParaRPr sz="1700" b="1">
                <a:solidFill>
                  <a:schemeClr val="dk1"/>
                </a:solidFill>
                <a:latin typeface="Consolas"/>
                <a:ea typeface="Consolas"/>
                <a:cs typeface="Consolas"/>
                <a:sym typeface="Consolas"/>
              </a:endParaRPr>
            </a:p>
          </p:txBody>
        </p:sp>
      </p:grpSp>
      <p:sp>
        <p:nvSpPr>
          <p:cNvPr id="2655" name="Google Shape;2655;g13d286fe8e5_0_1800"/>
          <p:cNvSpPr txBox="1">
            <a:spLocks noGrp="1"/>
          </p:cNvSpPr>
          <p:nvPr>
            <p:ph type="subTitle" idx="1"/>
          </p:nvPr>
        </p:nvSpPr>
        <p:spPr>
          <a:xfrm>
            <a:off x="766381" y="1174702"/>
            <a:ext cx="10659300" cy="583500"/>
          </a:xfrm>
          <a:prstGeom prst="rect">
            <a:avLst/>
          </a:prstGeom>
          <a:noFill/>
          <a:ln>
            <a:noFill/>
          </a:ln>
        </p:spPr>
        <p:txBody>
          <a:bodyPr spcFirstLastPara="1" vert="horz" wrap="square" lIns="0" tIns="0" rIns="0" bIns="0" rtlCol="0" anchor="t" anchorCtr="0">
            <a:noAutofit/>
          </a:bodyPr>
          <a:lstStyle/>
          <a:p>
            <a:pPr marL="0" indent="0">
              <a:buSzPts val="2700"/>
            </a:pPr>
            <a:r>
              <a:rPr lang="en-US"/>
              <a:t>Reliable data pipelines made dead simple</a:t>
            </a:r>
            <a:endParaRPr/>
          </a:p>
        </p:txBody>
      </p:sp>
      <p:sp>
        <p:nvSpPr>
          <p:cNvPr id="2656" name="Google Shape;2656;g13d286fe8e5_0_1800"/>
          <p:cNvSpPr txBox="1">
            <a:spLocks noGrp="1"/>
          </p:cNvSpPr>
          <p:nvPr>
            <p:ph type="body" idx="2"/>
          </p:nvPr>
        </p:nvSpPr>
        <p:spPr>
          <a:xfrm>
            <a:off x="6737044" y="1988825"/>
            <a:ext cx="4673100" cy="4149900"/>
          </a:xfrm>
          <a:prstGeom prst="rect">
            <a:avLst/>
          </a:prstGeom>
          <a:noFill/>
          <a:ln>
            <a:noFill/>
          </a:ln>
        </p:spPr>
        <p:txBody>
          <a:bodyPr spcFirstLastPara="1" vert="horz" wrap="square" lIns="0" tIns="0" rIns="0" bIns="0" rtlCol="0" anchor="t" anchorCtr="0">
            <a:noAutofit/>
          </a:bodyPr>
          <a:lstStyle/>
          <a:p>
            <a:pPr marL="0" indent="0">
              <a:spcBef>
                <a:spcPts val="1500"/>
              </a:spcBef>
              <a:buSzPts val="2700"/>
              <a:buNone/>
            </a:pPr>
            <a:r>
              <a:rPr lang="en-US" sz="1500" b="1">
                <a:solidFill>
                  <a:schemeClr val="accent3"/>
                </a:solidFill>
              </a:rPr>
              <a:t>Accelerate ETL development</a:t>
            </a:r>
            <a:br>
              <a:rPr lang="en-US" sz="1500"/>
            </a:br>
            <a:r>
              <a:rPr lang="en-US" sz="1500"/>
              <a:t>Declare </a:t>
            </a:r>
            <a:r>
              <a:rPr lang="en-US" sz="1500" b="1"/>
              <a:t>SQL or Python</a:t>
            </a:r>
            <a:r>
              <a:rPr lang="en-US" sz="1500"/>
              <a:t> and DLT automatically </a:t>
            </a:r>
            <a:br>
              <a:rPr lang="en-US" sz="1500"/>
            </a:br>
            <a:r>
              <a:rPr lang="en-US" sz="1500"/>
              <a:t>orchestrates the DAG, handles retries, changing data</a:t>
            </a:r>
            <a:endParaRPr sz="1500"/>
          </a:p>
          <a:p>
            <a:pPr marL="0" indent="0">
              <a:spcBef>
                <a:spcPts val="2500"/>
              </a:spcBef>
              <a:buSzPts val="2700"/>
              <a:buNone/>
            </a:pPr>
            <a:r>
              <a:rPr lang="en-US" sz="1500" b="1">
                <a:solidFill>
                  <a:schemeClr val="accent3"/>
                </a:solidFill>
              </a:rPr>
              <a:t>Automatically manage your infrastructure</a:t>
            </a:r>
            <a:br>
              <a:rPr lang="en-US" sz="1500"/>
            </a:br>
            <a:r>
              <a:rPr lang="en-US" sz="1500"/>
              <a:t>Automates complex tedious activities like </a:t>
            </a:r>
            <a:r>
              <a:rPr lang="en-US" sz="1500" b="1"/>
              <a:t>recovery, auto-scaling, and performance optimization</a:t>
            </a:r>
            <a:endParaRPr sz="1500" b="1"/>
          </a:p>
          <a:p>
            <a:pPr marL="0" indent="0">
              <a:spcBef>
                <a:spcPts val="2500"/>
              </a:spcBef>
              <a:buSzPts val="2700"/>
              <a:buNone/>
            </a:pPr>
            <a:r>
              <a:rPr lang="en-US" sz="1500" b="1">
                <a:solidFill>
                  <a:schemeClr val="accent3"/>
                </a:solidFill>
              </a:rPr>
              <a:t>Ensure high data quality</a:t>
            </a:r>
            <a:br>
              <a:rPr lang="en-US" sz="1500"/>
            </a:br>
            <a:r>
              <a:rPr lang="en-US" sz="1500"/>
              <a:t>Deliver reliable data with built-in </a:t>
            </a:r>
            <a:r>
              <a:rPr lang="en-US" sz="1500" b="1"/>
              <a:t>quality controls, testing, monitoring, and enforcement</a:t>
            </a:r>
            <a:endParaRPr sz="1500" b="1"/>
          </a:p>
          <a:p>
            <a:pPr marL="0" indent="0">
              <a:spcBef>
                <a:spcPts val="2500"/>
              </a:spcBef>
              <a:spcAft>
                <a:spcPts val="2500"/>
              </a:spcAft>
              <a:buSzPts val="2700"/>
              <a:buNone/>
            </a:pPr>
            <a:r>
              <a:rPr lang="en-US" sz="1500" b="1">
                <a:solidFill>
                  <a:schemeClr val="accent3"/>
                </a:solidFill>
              </a:rPr>
              <a:t>Unify batch and streaming</a:t>
            </a:r>
            <a:br>
              <a:rPr lang="en-US" sz="1500"/>
            </a:br>
            <a:r>
              <a:rPr lang="en-US" sz="1500"/>
              <a:t>Get the simplicity of SQL with freshness </a:t>
            </a:r>
            <a:br>
              <a:rPr lang="en-US" sz="1500"/>
            </a:br>
            <a:r>
              <a:rPr lang="en-US" sz="1500"/>
              <a:t>of streaming with one </a:t>
            </a:r>
            <a:r>
              <a:rPr lang="en-US" sz="1500" b="1"/>
              <a:t>unified</a:t>
            </a:r>
            <a:r>
              <a:rPr lang="en-US" sz="1500"/>
              <a:t> </a:t>
            </a:r>
            <a:r>
              <a:rPr lang="en-US" sz="1500" b="1"/>
              <a:t>API</a:t>
            </a:r>
            <a:endParaRPr sz="1500" b="1"/>
          </a:p>
        </p:txBody>
      </p:sp>
      <p:pic>
        <p:nvPicPr>
          <p:cNvPr id="2657" name="Google Shape;2657;g13d286fe8e5_0_1800"/>
          <p:cNvPicPr preferRelativeResize="0"/>
          <p:nvPr/>
        </p:nvPicPr>
        <p:blipFill rotWithShape="1">
          <a:blip r:embed="rId3">
            <a:alphaModFix/>
          </a:blip>
          <a:srcRect/>
          <a:stretch/>
        </p:blipFill>
        <p:spPr>
          <a:xfrm>
            <a:off x="5649213" y="1988816"/>
            <a:ext cx="753067" cy="753067"/>
          </a:xfrm>
          <a:prstGeom prst="rect">
            <a:avLst/>
          </a:prstGeom>
          <a:noFill/>
          <a:ln>
            <a:noFill/>
          </a:ln>
        </p:spPr>
      </p:pic>
      <p:pic>
        <p:nvPicPr>
          <p:cNvPr id="2658" name="Google Shape;2658;g13d286fe8e5_0_1800"/>
          <p:cNvPicPr preferRelativeResize="0"/>
          <p:nvPr/>
        </p:nvPicPr>
        <p:blipFill rotWithShape="1">
          <a:blip r:embed="rId4">
            <a:alphaModFix/>
          </a:blip>
          <a:srcRect/>
          <a:stretch/>
        </p:blipFill>
        <p:spPr>
          <a:xfrm>
            <a:off x="5649213" y="4209406"/>
            <a:ext cx="753067" cy="753067"/>
          </a:xfrm>
          <a:prstGeom prst="rect">
            <a:avLst/>
          </a:prstGeom>
          <a:noFill/>
          <a:ln>
            <a:noFill/>
          </a:ln>
        </p:spPr>
      </p:pic>
      <p:pic>
        <p:nvPicPr>
          <p:cNvPr id="2659" name="Google Shape;2659;g13d286fe8e5_0_1800"/>
          <p:cNvPicPr preferRelativeResize="0"/>
          <p:nvPr/>
        </p:nvPicPr>
        <p:blipFill rotWithShape="1">
          <a:blip r:embed="rId5">
            <a:alphaModFix/>
          </a:blip>
          <a:srcRect/>
          <a:stretch/>
        </p:blipFill>
        <p:spPr>
          <a:xfrm>
            <a:off x="5649213" y="5319701"/>
            <a:ext cx="753067" cy="753067"/>
          </a:xfrm>
          <a:prstGeom prst="rect">
            <a:avLst/>
          </a:prstGeom>
          <a:noFill/>
          <a:ln>
            <a:noFill/>
          </a:ln>
        </p:spPr>
      </p:pic>
      <p:pic>
        <p:nvPicPr>
          <p:cNvPr id="2660" name="Google Shape;2660;g13d286fe8e5_0_1800"/>
          <p:cNvPicPr preferRelativeResize="0"/>
          <p:nvPr/>
        </p:nvPicPr>
        <p:blipFill rotWithShape="1">
          <a:blip r:embed="rId6">
            <a:alphaModFix/>
          </a:blip>
          <a:srcRect/>
          <a:stretch/>
        </p:blipFill>
        <p:spPr>
          <a:xfrm>
            <a:off x="5649213" y="3099111"/>
            <a:ext cx="753067" cy="7530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grpSp>
        <p:nvGrpSpPr>
          <p:cNvPr id="3341" name="Google Shape;3341;g13d286fe8e5_0_2699"/>
          <p:cNvGrpSpPr/>
          <p:nvPr/>
        </p:nvGrpSpPr>
        <p:grpSpPr>
          <a:xfrm>
            <a:off x="548254" y="2526549"/>
            <a:ext cx="2863293" cy="1046779"/>
            <a:chOff x="410093" y="1723494"/>
            <a:chExt cx="2148007" cy="646200"/>
          </a:xfrm>
        </p:grpSpPr>
        <p:sp>
          <p:nvSpPr>
            <p:cNvPr id="3342" name="Google Shape;3342;g13d286fe8e5_0_2699"/>
            <p:cNvSpPr/>
            <p:nvPr/>
          </p:nvSpPr>
          <p:spPr>
            <a:xfrm>
              <a:off x="410100" y="1723494"/>
              <a:ext cx="2148000" cy="646200"/>
            </a:xfrm>
            <a:prstGeom prst="snip1Rect">
              <a:avLst>
                <a:gd name="adj" fmla="val 16667"/>
              </a:avLst>
            </a:prstGeom>
            <a:solidFill>
              <a:schemeClr val="accent1"/>
            </a:solidFill>
            <a:ln>
              <a:noFill/>
            </a:ln>
            <a:effectLst>
              <a:outerShdw blurRad="57150" dist="19050" dir="5400000" algn="bl" rotWithShape="0">
                <a:srgbClr val="000000">
                  <a:alpha val="49411"/>
                </a:srgbClr>
              </a:outerShdw>
            </a:effectLst>
          </p:spPr>
          <p:txBody>
            <a:bodyPr spcFirstLastPara="1" wrap="square" lIns="121850" tIns="121850" rIns="121850" bIns="121850" anchor="ctr" anchorCtr="0">
              <a:noAutofit/>
            </a:bodyPr>
            <a:lstStyle/>
            <a:p>
              <a:pPr>
                <a:buClr>
                  <a:srgbClr val="000000"/>
                </a:buClr>
                <a:buSzPts val="1900"/>
              </a:pPr>
              <a:endParaRPr sz="1900">
                <a:solidFill>
                  <a:srgbClr val="000000"/>
                </a:solidFill>
                <a:latin typeface="Arial"/>
                <a:ea typeface="Arial"/>
                <a:cs typeface="Arial"/>
                <a:sym typeface="Arial"/>
              </a:endParaRPr>
            </a:p>
          </p:txBody>
        </p:sp>
        <p:sp>
          <p:nvSpPr>
            <p:cNvPr id="3343" name="Google Shape;3343;g13d286fe8e5_0_2699"/>
            <p:cNvSpPr txBox="1"/>
            <p:nvPr/>
          </p:nvSpPr>
          <p:spPr>
            <a:xfrm>
              <a:off x="410093" y="1859756"/>
              <a:ext cx="2148000" cy="332400"/>
            </a:xfrm>
            <a:prstGeom prst="rect">
              <a:avLst/>
            </a:prstGeom>
            <a:noFill/>
            <a:ln>
              <a:noFill/>
            </a:ln>
          </p:spPr>
          <p:txBody>
            <a:bodyPr spcFirstLastPara="1" wrap="square" lIns="121850" tIns="121850" rIns="121850" bIns="121850" anchor="t" anchorCtr="0">
              <a:spAutoFit/>
            </a:bodyPr>
            <a:lstStyle/>
            <a:p>
              <a:pPr algn="ctr">
                <a:buClr>
                  <a:srgbClr val="000000"/>
                </a:buClr>
                <a:buSzPts val="1900"/>
              </a:pPr>
              <a:r>
                <a:rPr lang="en-US" sz="1900">
                  <a:solidFill>
                    <a:srgbClr val="FFFFFF"/>
                  </a:solidFill>
                  <a:latin typeface="DM Sans"/>
                  <a:ea typeface="DM Sans"/>
                  <a:cs typeface="DM Sans"/>
                  <a:sym typeface="DM Sans"/>
                </a:rPr>
                <a:t>Describe dataflow </a:t>
              </a:r>
              <a:endParaRPr sz="1900" b="1">
                <a:solidFill>
                  <a:srgbClr val="FFFFFF"/>
                </a:solidFill>
                <a:latin typeface="DM Sans"/>
                <a:ea typeface="DM Sans"/>
                <a:cs typeface="DM Sans"/>
                <a:sym typeface="DM Sans"/>
              </a:endParaRPr>
            </a:p>
          </p:txBody>
        </p:sp>
      </p:grpSp>
      <p:grpSp>
        <p:nvGrpSpPr>
          <p:cNvPr id="3344" name="Google Shape;3344;g13d286fe8e5_0_2699"/>
          <p:cNvGrpSpPr/>
          <p:nvPr/>
        </p:nvGrpSpPr>
        <p:grpSpPr>
          <a:xfrm>
            <a:off x="548292" y="4006465"/>
            <a:ext cx="2863284" cy="1046774"/>
            <a:chOff x="3352975" y="2853645"/>
            <a:chExt cx="2148000" cy="785100"/>
          </a:xfrm>
        </p:grpSpPr>
        <p:sp>
          <p:nvSpPr>
            <p:cNvPr id="3345" name="Google Shape;3345;g13d286fe8e5_0_2699"/>
            <p:cNvSpPr/>
            <p:nvPr/>
          </p:nvSpPr>
          <p:spPr>
            <a:xfrm>
              <a:off x="3352975" y="2853645"/>
              <a:ext cx="2148000" cy="785100"/>
            </a:xfrm>
            <a:prstGeom prst="snip1Rect">
              <a:avLst>
                <a:gd name="adj" fmla="val 16667"/>
              </a:avLst>
            </a:prstGeom>
            <a:solidFill>
              <a:schemeClr val="dk2"/>
            </a:solidFill>
            <a:ln>
              <a:noFill/>
            </a:ln>
            <a:effectLst>
              <a:outerShdw blurRad="57150" dist="19050" dir="5400000" algn="bl" rotWithShape="0">
                <a:srgbClr val="000000">
                  <a:alpha val="49411"/>
                </a:srgbClr>
              </a:outerShdw>
            </a:effectLst>
          </p:spPr>
          <p:txBody>
            <a:bodyPr spcFirstLastPara="1" wrap="square" lIns="121850" tIns="121850" rIns="121850" bIns="121850" anchor="ctr" anchorCtr="0">
              <a:noAutofit/>
            </a:bodyPr>
            <a:lstStyle/>
            <a:p>
              <a:pPr>
                <a:buClr>
                  <a:srgbClr val="000000"/>
                </a:buClr>
                <a:buSzPts val="1900"/>
              </a:pPr>
              <a:endParaRPr sz="1900">
                <a:solidFill>
                  <a:srgbClr val="000000"/>
                </a:solidFill>
                <a:latin typeface="Arial"/>
                <a:ea typeface="Arial"/>
                <a:cs typeface="Arial"/>
                <a:sym typeface="Arial"/>
              </a:endParaRPr>
            </a:p>
          </p:txBody>
        </p:sp>
        <p:sp>
          <p:nvSpPr>
            <p:cNvPr id="3346" name="Google Shape;3346;g13d286fe8e5_0_2699"/>
            <p:cNvSpPr txBox="1"/>
            <p:nvPr/>
          </p:nvSpPr>
          <p:spPr>
            <a:xfrm>
              <a:off x="3492403" y="2921944"/>
              <a:ext cx="1842000" cy="623400"/>
            </a:xfrm>
            <a:prstGeom prst="rect">
              <a:avLst/>
            </a:prstGeom>
            <a:noFill/>
            <a:ln>
              <a:noFill/>
            </a:ln>
          </p:spPr>
          <p:txBody>
            <a:bodyPr spcFirstLastPara="1" wrap="square" lIns="121850" tIns="121850" rIns="121850" bIns="121850" anchor="t" anchorCtr="0">
              <a:spAutoFit/>
            </a:bodyPr>
            <a:lstStyle/>
            <a:p>
              <a:pPr algn="ctr">
                <a:buClr>
                  <a:srgbClr val="000000"/>
                </a:buClr>
                <a:buSzPts val="1900"/>
              </a:pPr>
              <a:r>
                <a:rPr lang="en-US" sz="1900">
                  <a:solidFill>
                    <a:srgbClr val="FFFFFF"/>
                  </a:solidFill>
                  <a:latin typeface="DM Sans"/>
                  <a:ea typeface="DM Sans"/>
                  <a:cs typeface="DM Sans"/>
                  <a:sym typeface="DM Sans"/>
                </a:rPr>
                <a:t>Specify quality expectations </a:t>
              </a:r>
              <a:endParaRPr sz="1900" b="1">
                <a:solidFill>
                  <a:srgbClr val="FFFFFF"/>
                </a:solidFill>
                <a:latin typeface="DM Sans"/>
                <a:ea typeface="DM Sans"/>
                <a:cs typeface="DM Sans"/>
                <a:sym typeface="DM Sans"/>
              </a:endParaRPr>
            </a:p>
          </p:txBody>
        </p:sp>
      </p:grpSp>
      <p:grpSp>
        <p:nvGrpSpPr>
          <p:cNvPr id="3347" name="Google Shape;3347;g13d286fe8e5_0_2699"/>
          <p:cNvGrpSpPr/>
          <p:nvPr/>
        </p:nvGrpSpPr>
        <p:grpSpPr>
          <a:xfrm>
            <a:off x="548328" y="5457824"/>
            <a:ext cx="2863284" cy="960377"/>
            <a:chOff x="5909300" y="2853646"/>
            <a:chExt cx="2148000" cy="845700"/>
          </a:xfrm>
        </p:grpSpPr>
        <p:sp>
          <p:nvSpPr>
            <p:cNvPr id="3348" name="Google Shape;3348;g13d286fe8e5_0_2699"/>
            <p:cNvSpPr/>
            <p:nvPr/>
          </p:nvSpPr>
          <p:spPr>
            <a:xfrm>
              <a:off x="5909300" y="2853646"/>
              <a:ext cx="2148000" cy="845700"/>
            </a:xfrm>
            <a:prstGeom prst="snip1Rect">
              <a:avLst>
                <a:gd name="adj" fmla="val 16667"/>
              </a:avLst>
            </a:prstGeom>
            <a:solidFill>
              <a:schemeClr val="accent5"/>
            </a:solidFill>
            <a:ln>
              <a:noFill/>
            </a:ln>
            <a:effectLst>
              <a:outerShdw blurRad="57150" dist="19050" dir="5400000" algn="bl" rotWithShape="0">
                <a:srgbClr val="000000">
                  <a:alpha val="49411"/>
                </a:srgbClr>
              </a:outerShdw>
            </a:effectLst>
          </p:spPr>
          <p:txBody>
            <a:bodyPr spcFirstLastPara="1" wrap="square" lIns="121850" tIns="121850" rIns="121850" bIns="121850" anchor="ctr" anchorCtr="0">
              <a:noAutofit/>
            </a:bodyPr>
            <a:lstStyle/>
            <a:p>
              <a:pPr>
                <a:buClr>
                  <a:srgbClr val="000000"/>
                </a:buClr>
                <a:buSzPts val="1900"/>
              </a:pPr>
              <a:endParaRPr sz="1900">
                <a:solidFill>
                  <a:srgbClr val="000000"/>
                </a:solidFill>
                <a:latin typeface="Arial"/>
                <a:ea typeface="Arial"/>
                <a:cs typeface="Arial"/>
                <a:sym typeface="Arial"/>
              </a:endParaRPr>
            </a:p>
          </p:txBody>
        </p:sp>
        <p:sp>
          <p:nvSpPr>
            <p:cNvPr id="3349" name="Google Shape;3349;g13d286fe8e5_0_2699"/>
            <p:cNvSpPr txBox="1"/>
            <p:nvPr/>
          </p:nvSpPr>
          <p:spPr>
            <a:xfrm>
              <a:off x="6087451" y="2922500"/>
              <a:ext cx="1687200" cy="731700"/>
            </a:xfrm>
            <a:prstGeom prst="rect">
              <a:avLst/>
            </a:prstGeom>
            <a:noFill/>
            <a:ln>
              <a:noFill/>
            </a:ln>
          </p:spPr>
          <p:txBody>
            <a:bodyPr spcFirstLastPara="1" wrap="square" lIns="121850" tIns="121850" rIns="121850" bIns="121850" anchor="t" anchorCtr="0">
              <a:spAutoFit/>
            </a:bodyPr>
            <a:lstStyle/>
            <a:p>
              <a:pPr algn="ctr">
                <a:buClr>
                  <a:srgbClr val="000000"/>
                </a:buClr>
                <a:buSzPts val="1900"/>
              </a:pPr>
              <a:r>
                <a:rPr lang="en-US" sz="1900">
                  <a:solidFill>
                    <a:srgbClr val="FFFFFF"/>
                  </a:solidFill>
                  <a:latin typeface="DM Sans"/>
                  <a:ea typeface="DM Sans"/>
                  <a:cs typeface="DM Sans"/>
                  <a:sym typeface="DM Sans"/>
                </a:rPr>
                <a:t>Scale with reliability</a:t>
              </a:r>
              <a:endParaRPr sz="1900" b="1">
                <a:solidFill>
                  <a:srgbClr val="FFFFFF"/>
                </a:solidFill>
                <a:latin typeface="DM Sans"/>
                <a:ea typeface="DM Sans"/>
                <a:cs typeface="DM Sans"/>
                <a:sym typeface="DM Sans"/>
              </a:endParaRPr>
            </a:p>
          </p:txBody>
        </p:sp>
      </p:grpSp>
      <p:sp>
        <p:nvSpPr>
          <p:cNvPr id="3350" name="Google Shape;3350;g13d286fe8e5_0_2699"/>
          <p:cNvSpPr txBox="1"/>
          <p:nvPr/>
        </p:nvSpPr>
        <p:spPr>
          <a:xfrm>
            <a:off x="3468855" y="2628108"/>
            <a:ext cx="2829300" cy="849600"/>
          </a:xfrm>
          <a:prstGeom prst="rect">
            <a:avLst/>
          </a:prstGeom>
          <a:noFill/>
          <a:ln>
            <a:noFill/>
          </a:ln>
        </p:spPr>
        <p:txBody>
          <a:bodyPr spcFirstLastPara="1" wrap="square" lIns="91425" tIns="91425" rIns="91425" bIns="91425" anchor="t" anchorCtr="0">
            <a:spAutoFit/>
          </a:bodyPr>
          <a:lstStyle/>
          <a:p>
            <a:pPr algn="ctr">
              <a:lnSpc>
                <a:spcPct val="90000"/>
              </a:lnSpc>
              <a:buClr>
                <a:srgbClr val="000000"/>
              </a:buClr>
              <a:buSzPts val="1600"/>
            </a:pPr>
            <a:r>
              <a:rPr lang="en-US" sz="1600">
                <a:solidFill>
                  <a:schemeClr val="dk1"/>
                </a:solidFill>
                <a:latin typeface="DM Sans"/>
                <a:ea typeface="DM Sans"/>
                <a:cs typeface="DM Sans"/>
                <a:sym typeface="DM Sans"/>
              </a:rPr>
              <a:t>Declarative Real-time and Batch transformations, all in SQL/Python</a:t>
            </a:r>
            <a:endParaRPr sz="1600">
              <a:solidFill>
                <a:schemeClr val="dk1"/>
              </a:solidFill>
              <a:latin typeface="DM Sans"/>
              <a:ea typeface="DM Sans"/>
              <a:cs typeface="DM Sans"/>
              <a:sym typeface="DM Sans"/>
            </a:endParaRPr>
          </a:p>
        </p:txBody>
      </p:sp>
      <p:sp>
        <p:nvSpPr>
          <p:cNvPr id="3351" name="Google Shape;3351;g13d286fe8e5_0_2699"/>
          <p:cNvSpPr txBox="1"/>
          <p:nvPr/>
        </p:nvSpPr>
        <p:spPr>
          <a:xfrm>
            <a:off x="3367282" y="4165425"/>
            <a:ext cx="2923200" cy="627900"/>
          </a:xfrm>
          <a:prstGeom prst="rect">
            <a:avLst/>
          </a:prstGeom>
          <a:noFill/>
          <a:ln>
            <a:noFill/>
          </a:ln>
        </p:spPr>
        <p:txBody>
          <a:bodyPr spcFirstLastPara="1" wrap="square" lIns="91425" tIns="91425" rIns="91425" bIns="91425" anchor="t" anchorCtr="0">
            <a:spAutoFit/>
          </a:bodyPr>
          <a:lstStyle/>
          <a:p>
            <a:pPr algn="ctr">
              <a:lnSpc>
                <a:spcPct val="90000"/>
              </a:lnSpc>
              <a:buClr>
                <a:srgbClr val="000000"/>
              </a:buClr>
              <a:buSzPts val="1600"/>
            </a:pPr>
            <a:r>
              <a:rPr lang="en-US" sz="1600">
                <a:solidFill>
                  <a:schemeClr val="dk1"/>
                </a:solidFill>
                <a:latin typeface="DM Sans"/>
                <a:ea typeface="DM Sans"/>
                <a:cs typeface="DM Sans"/>
                <a:sym typeface="DM Sans"/>
              </a:rPr>
              <a:t>Define data quality and integrity controls </a:t>
            </a:r>
            <a:endParaRPr sz="1600">
              <a:solidFill>
                <a:schemeClr val="dk1"/>
              </a:solidFill>
              <a:latin typeface="DM Sans"/>
              <a:ea typeface="DM Sans"/>
              <a:cs typeface="DM Sans"/>
              <a:sym typeface="DM Sans"/>
            </a:endParaRPr>
          </a:p>
        </p:txBody>
      </p:sp>
      <p:sp>
        <p:nvSpPr>
          <p:cNvPr id="3352" name="Google Shape;3352;g13d286fe8e5_0_2699"/>
          <p:cNvSpPr txBox="1"/>
          <p:nvPr/>
        </p:nvSpPr>
        <p:spPr>
          <a:xfrm>
            <a:off x="3265708" y="5621225"/>
            <a:ext cx="2829300" cy="849600"/>
          </a:xfrm>
          <a:prstGeom prst="rect">
            <a:avLst/>
          </a:prstGeom>
          <a:noFill/>
          <a:ln>
            <a:noFill/>
          </a:ln>
        </p:spPr>
        <p:txBody>
          <a:bodyPr spcFirstLastPara="1" wrap="square" lIns="91425" tIns="91425" rIns="91425" bIns="91425" anchor="t" anchorCtr="0">
            <a:spAutoFit/>
          </a:bodyPr>
          <a:lstStyle/>
          <a:p>
            <a:pPr algn="ctr">
              <a:lnSpc>
                <a:spcPct val="90000"/>
              </a:lnSpc>
              <a:buClr>
                <a:srgbClr val="000000"/>
              </a:buClr>
              <a:buSzPts val="1600"/>
            </a:pPr>
            <a:r>
              <a:rPr lang="en-US" sz="1600">
                <a:solidFill>
                  <a:schemeClr val="dk1"/>
                </a:solidFill>
                <a:latin typeface="DM Sans"/>
                <a:ea typeface="DM Sans"/>
                <a:cs typeface="DM Sans"/>
                <a:sym typeface="DM Sans"/>
              </a:rPr>
              <a:t>Grow rapidly and scale operations with clear observability   </a:t>
            </a:r>
            <a:endParaRPr sz="1600">
              <a:solidFill>
                <a:schemeClr val="dk1"/>
              </a:solidFill>
              <a:latin typeface="DM Sans"/>
              <a:ea typeface="DM Sans"/>
              <a:cs typeface="DM Sans"/>
              <a:sym typeface="DM Sans"/>
            </a:endParaRPr>
          </a:p>
        </p:txBody>
      </p:sp>
      <p:sp>
        <p:nvSpPr>
          <p:cNvPr id="3353" name="Google Shape;3353;g13d286fe8e5_0_2699"/>
          <p:cNvSpPr txBox="1"/>
          <p:nvPr/>
        </p:nvSpPr>
        <p:spPr>
          <a:xfrm>
            <a:off x="462435" y="593733"/>
            <a:ext cx="6026100" cy="861600"/>
          </a:xfrm>
          <a:prstGeom prst="rect">
            <a:avLst/>
          </a:prstGeom>
          <a:noFill/>
          <a:ln>
            <a:noFill/>
          </a:ln>
        </p:spPr>
        <p:txBody>
          <a:bodyPr spcFirstLastPara="1" wrap="square" lIns="0" tIns="60925" rIns="0" bIns="60925" anchor="ctr" anchorCtr="0">
            <a:noAutofit/>
          </a:bodyPr>
          <a:lstStyle/>
          <a:p>
            <a:pPr>
              <a:lnSpc>
                <a:spcPct val="90000"/>
              </a:lnSpc>
              <a:buClr>
                <a:srgbClr val="000000"/>
              </a:buClr>
              <a:buSzPts val="4800"/>
            </a:pPr>
            <a:endParaRPr sz="4800">
              <a:solidFill>
                <a:schemeClr val="dk1"/>
              </a:solidFill>
              <a:latin typeface="DM Sans Medium"/>
              <a:ea typeface="DM Sans Medium"/>
              <a:cs typeface="DM Sans Medium"/>
              <a:sym typeface="DM Sans Medium"/>
            </a:endParaRPr>
          </a:p>
        </p:txBody>
      </p:sp>
      <p:sp>
        <p:nvSpPr>
          <p:cNvPr id="3354" name="Google Shape;3354;g13d286fe8e5_0_2699"/>
          <p:cNvSpPr txBox="1"/>
          <p:nvPr/>
        </p:nvSpPr>
        <p:spPr>
          <a:xfrm>
            <a:off x="432776" y="1364767"/>
            <a:ext cx="11063400" cy="923400"/>
          </a:xfrm>
          <a:prstGeom prst="rect">
            <a:avLst/>
          </a:prstGeom>
          <a:noFill/>
          <a:ln>
            <a:noFill/>
          </a:ln>
        </p:spPr>
        <p:txBody>
          <a:bodyPr spcFirstLastPara="1" wrap="square" lIns="91425" tIns="91425" rIns="91425" bIns="91425" anchor="t" anchorCtr="0">
            <a:spAutoFit/>
          </a:bodyPr>
          <a:lstStyle/>
          <a:p>
            <a:pPr>
              <a:buClr>
                <a:srgbClr val="000000"/>
              </a:buClr>
              <a:buSzPts val="1600"/>
            </a:pPr>
            <a:r>
              <a:rPr lang="en-US" sz="1600" i="1">
                <a:solidFill>
                  <a:schemeClr val="dk1"/>
                </a:solidFill>
                <a:latin typeface="DM Sans"/>
                <a:ea typeface="DM Sans"/>
                <a:cs typeface="DM Sans"/>
                <a:sym typeface="DM Sans"/>
              </a:rPr>
              <a:t>Delta Live Tables (DLT) is the first ETL framework that uses a simple declarative approach to building reliable data pipelines. DLT automatically manages your infrastructure at scale so data analysts and engineers can spend less time on tooling and focus on getting value from data. </a:t>
            </a:r>
            <a:endParaRPr sz="1700" i="1">
              <a:solidFill>
                <a:srgbClr val="000000"/>
              </a:solidFill>
              <a:latin typeface="DM Sans"/>
              <a:ea typeface="DM Sans"/>
              <a:cs typeface="DM Sans"/>
              <a:sym typeface="DM Sans"/>
            </a:endParaRPr>
          </a:p>
        </p:txBody>
      </p:sp>
      <p:pic>
        <p:nvPicPr>
          <p:cNvPr id="3355" name="Google Shape;3355;g13d286fe8e5_0_2699"/>
          <p:cNvPicPr preferRelativeResize="0"/>
          <p:nvPr/>
        </p:nvPicPr>
        <p:blipFill rotWithShape="1">
          <a:blip r:embed="rId3">
            <a:alphaModFix/>
          </a:blip>
          <a:srcRect/>
          <a:stretch/>
        </p:blipFill>
        <p:spPr>
          <a:xfrm>
            <a:off x="6745998" y="2204001"/>
            <a:ext cx="4421828" cy="1368877"/>
          </a:xfrm>
          <a:prstGeom prst="rect">
            <a:avLst/>
          </a:prstGeom>
          <a:noFill/>
          <a:ln>
            <a:noFill/>
          </a:ln>
        </p:spPr>
      </p:pic>
      <p:pic>
        <p:nvPicPr>
          <p:cNvPr id="3356" name="Google Shape;3356;g13d286fe8e5_0_2699" descr="A screenshot of a computer&#10;&#10;Description automatically generated"/>
          <p:cNvPicPr preferRelativeResize="0"/>
          <p:nvPr/>
        </p:nvPicPr>
        <p:blipFill rotWithShape="1">
          <a:blip r:embed="rId4">
            <a:alphaModFix/>
          </a:blip>
          <a:srcRect/>
          <a:stretch/>
        </p:blipFill>
        <p:spPr>
          <a:xfrm>
            <a:off x="6746058" y="4610046"/>
            <a:ext cx="2935915" cy="1746269"/>
          </a:xfrm>
          <a:prstGeom prst="rect">
            <a:avLst/>
          </a:prstGeom>
          <a:noFill/>
          <a:ln w="9525" cap="flat" cmpd="sng">
            <a:solidFill>
              <a:srgbClr val="9EB7BF"/>
            </a:solidFill>
            <a:prstDash val="solid"/>
            <a:round/>
            <a:headEnd type="none" w="sm" len="sm"/>
            <a:tailEnd type="none" w="sm" len="sm"/>
          </a:ln>
          <a:effectLst>
            <a:outerShdw blurRad="57150" dist="19050" dir="5400000" algn="bl" rotWithShape="0">
              <a:srgbClr val="000000">
                <a:alpha val="49411"/>
              </a:srgbClr>
            </a:outerShdw>
          </a:effectLst>
        </p:spPr>
      </p:pic>
      <p:sp>
        <p:nvSpPr>
          <p:cNvPr id="3357" name="Google Shape;3357;g13d286fe8e5_0_2699"/>
          <p:cNvSpPr txBox="1">
            <a:spLocks noGrp="1"/>
          </p:cNvSpPr>
          <p:nvPr>
            <p:ph type="title"/>
          </p:nvPr>
        </p:nvSpPr>
        <p:spPr>
          <a:xfrm>
            <a:off x="522225" y="230797"/>
            <a:ext cx="10659300" cy="583500"/>
          </a:xfrm>
          <a:prstGeom prst="rect">
            <a:avLst/>
          </a:prstGeom>
          <a:noFill/>
          <a:ln>
            <a:noFill/>
          </a:ln>
        </p:spPr>
        <p:txBody>
          <a:bodyPr spcFirstLastPara="1" vert="horz" wrap="square" lIns="0" tIns="0" rIns="0" bIns="0" rtlCol="0" anchor="ctr" anchorCtr="0">
            <a:noAutofit/>
          </a:bodyPr>
          <a:lstStyle/>
          <a:p>
            <a:pPr>
              <a:buClr>
                <a:srgbClr val="000000"/>
              </a:buClr>
            </a:pPr>
            <a:r>
              <a:rPr lang="en-US" dirty="0">
                <a:solidFill>
                  <a:schemeClr val="tx2"/>
                </a:solidFill>
                <a:latin typeface="+mj-lt"/>
                <a:ea typeface="+mj-ea"/>
                <a:cs typeface="+mj-cs"/>
              </a:rPr>
              <a:t>Delta Live Tables </a:t>
            </a:r>
            <a:endParaRPr dirty="0">
              <a:solidFill>
                <a:schemeClr val="tx2"/>
              </a:solidFill>
              <a:latin typeface="+mj-lt"/>
              <a:ea typeface="+mj-ea"/>
              <a:cs typeface="+mj-cs"/>
            </a:endParaRPr>
          </a:p>
        </p:txBody>
      </p:sp>
      <p:pic>
        <p:nvPicPr>
          <p:cNvPr id="3358" name="Google Shape;3358;g13d286fe8e5_0_2699"/>
          <p:cNvPicPr preferRelativeResize="0"/>
          <p:nvPr/>
        </p:nvPicPr>
        <p:blipFill rotWithShape="1">
          <a:blip r:embed="rId5">
            <a:alphaModFix/>
          </a:blip>
          <a:srcRect/>
          <a:stretch/>
        </p:blipFill>
        <p:spPr>
          <a:xfrm>
            <a:off x="8722118" y="3573230"/>
            <a:ext cx="2829264" cy="1591461"/>
          </a:xfrm>
          <a:prstGeom prst="rect">
            <a:avLst/>
          </a:prstGeom>
          <a:noFill/>
          <a:ln>
            <a:noFill/>
          </a:ln>
          <a:effectLst>
            <a:outerShdw blurRad="142875" dist="19050" dir="1620000" algn="bl" rotWithShape="0">
              <a:srgbClr val="1B5162">
                <a:alpha val="37647"/>
              </a:srgbClr>
            </a:outerShdw>
          </a:effectLst>
        </p:spPr>
      </p:pic>
      <p:sp>
        <p:nvSpPr>
          <p:cNvPr id="3359" name="Google Shape;3359;g13d286fe8e5_0_2699"/>
          <p:cNvSpPr txBox="1">
            <a:spLocks noGrp="1"/>
          </p:cNvSpPr>
          <p:nvPr>
            <p:ph type="subTitle" idx="1"/>
          </p:nvPr>
        </p:nvSpPr>
        <p:spPr>
          <a:xfrm>
            <a:off x="537787" y="793703"/>
            <a:ext cx="11254200" cy="583500"/>
          </a:xfrm>
          <a:prstGeom prst="rect">
            <a:avLst/>
          </a:prstGeom>
          <a:noFill/>
          <a:ln>
            <a:noFill/>
          </a:ln>
        </p:spPr>
        <p:txBody>
          <a:bodyPr spcFirstLastPara="1" vert="horz" wrap="square" lIns="0" tIns="0" rIns="0" bIns="0" rtlCol="0" anchor="t" anchorCtr="0">
            <a:noAutofit/>
          </a:bodyPr>
          <a:lstStyle/>
          <a:p>
            <a:pPr marL="0" indent="0"/>
            <a:r>
              <a:rPr lang="en-US" sz="2100"/>
              <a:t>Modern data engineering for ETL processing</a:t>
            </a:r>
            <a:endParaRPr/>
          </a:p>
          <a:p>
            <a:pPr marL="0" indent="0"/>
            <a:endParaRPr sz="2100"/>
          </a:p>
          <a:p>
            <a:pPr marL="0" indent="0"/>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g13d286fe8e5_0_2721"/>
          <p:cNvSpPr txBox="1">
            <a:spLocks noGrp="1"/>
          </p:cNvSpPr>
          <p:nvPr>
            <p:ph type="title" idx="4294967295"/>
          </p:nvPr>
        </p:nvSpPr>
        <p:spPr>
          <a:xfrm>
            <a:off x="750818" y="535597"/>
            <a:ext cx="10659300" cy="583500"/>
          </a:xfrm>
          <a:prstGeom prst="rect">
            <a:avLst/>
          </a:prstGeom>
          <a:noFill/>
          <a:ln>
            <a:noFill/>
          </a:ln>
        </p:spPr>
        <p:txBody>
          <a:bodyPr spcFirstLastPara="1" vert="horz" wrap="square" lIns="0" tIns="0" rIns="0" bIns="0" rtlCol="0" anchor="ctr" anchorCtr="0">
            <a:noAutofit/>
          </a:bodyPr>
          <a:lstStyle/>
          <a:p>
            <a:pPr>
              <a:spcAft>
                <a:spcPts val="0"/>
              </a:spcAft>
              <a:buSzPts val="4000"/>
            </a:pPr>
            <a:r>
              <a:rPr lang="en-US" sz="4000" dirty="0"/>
              <a:t>Data Engineering</a:t>
            </a:r>
            <a:endParaRPr sz="4000" dirty="0"/>
          </a:p>
        </p:txBody>
      </p:sp>
      <p:sp>
        <p:nvSpPr>
          <p:cNvPr id="2550" name="Google Shape;2550;g13d286fe8e5_0_2721"/>
          <p:cNvSpPr txBox="1">
            <a:spLocks noGrp="1"/>
          </p:cNvSpPr>
          <p:nvPr>
            <p:ph type="body" idx="4294967295"/>
          </p:nvPr>
        </p:nvSpPr>
        <p:spPr>
          <a:xfrm>
            <a:off x="763380" y="2716650"/>
            <a:ext cx="4715700" cy="3422100"/>
          </a:xfrm>
          <a:prstGeom prst="rect">
            <a:avLst/>
          </a:prstGeom>
          <a:noFill/>
          <a:ln>
            <a:noFill/>
          </a:ln>
        </p:spPr>
        <p:txBody>
          <a:bodyPr spcFirstLastPara="1" vert="horz" wrap="square" lIns="0" tIns="0" rIns="15125" bIns="0" rtlCol="0" anchor="t" anchorCtr="0">
            <a:noAutofit/>
          </a:bodyPr>
          <a:lstStyle/>
          <a:p>
            <a:pPr marL="0" indent="0">
              <a:lnSpc>
                <a:spcPct val="115000"/>
              </a:lnSpc>
              <a:spcBef>
                <a:spcPts val="1100"/>
              </a:spcBef>
              <a:buSzPts val="2400"/>
              <a:buNone/>
            </a:pPr>
            <a:r>
              <a:rPr lang="en-US" sz="1800" dirty="0">
                <a:latin typeface="DM Sans"/>
                <a:ea typeface="DM Sans"/>
                <a:cs typeface="DM Sans"/>
                <a:sym typeface="DM Sans"/>
              </a:rPr>
              <a:t>Simplified data </a:t>
            </a:r>
            <a:r>
              <a:rPr lang="en-US" sz="1800" b="1" dirty="0"/>
              <a:t>ingestion</a:t>
            </a:r>
            <a:r>
              <a:rPr lang="en-US" sz="1800" dirty="0">
                <a:latin typeface="DM Sans"/>
                <a:ea typeface="DM Sans"/>
                <a:cs typeface="DM Sans"/>
                <a:sym typeface="DM Sans"/>
              </a:rPr>
              <a:t> with Auto Loader and COPY INTO</a:t>
            </a:r>
            <a:endParaRPr sz="1800" dirty="0">
              <a:latin typeface="DM Sans"/>
              <a:ea typeface="DM Sans"/>
              <a:cs typeface="DM Sans"/>
              <a:sym typeface="DM Sans"/>
            </a:endParaRPr>
          </a:p>
          <a:p>
            <a:pPr marL="0" indent="0">
              <a:lnSpc>
                <a:spcPct val="115000"/>
              </a:lnSpc>
              <a:spcBef>
                <a:spcPts val="1100"/>
              </a:spcBef>
              <a:buSzPts val="2400"/>
              <a:buNone/>
            </a:pPr>
            <a:r>
              <a:rPr lang="en-US" sz="1800" dirty="0">
                <a:latin typeface="DM Sans"/>
                <a:ea typeface="DM Sans"/>
                <a:cs typeface="DM Sans"/>
                <a:sym typeface="DM Sans"/>
              </a:rPr>
              <a:t>Automated </a:t>
            </a:r>
            <a:r>
              <a:rPr lang="en-US" sz="1800" b="1" dirty="0"/>
              <a:t>ETL</a:t>
            </a:r>
            <a:r>
              <a:rPr lang="en-US" sz="1800" dirty="0">
                <a:latin typeface="DM Sans"/>
                <a:ea typeface="DM Sans"/>
                <a:cs typeface="DM Sans"/>
                <a:sym typeface="DM Sans"/>
              </a:rPr>
              <a:t> with Delta Live Tables for batch and streaming data</a:t>
            </a:r>
            <a:endParaRPr sz="1800" dirty="0">
              <a:latin typeface="DM Sans"/>
              <a:ea typeface="DM Sans"/>
              <a:cs typeface="DM Sans"/>
              <a:sym typeface="DM Sans"/>
            </a:endParaRPr>
          </a:p>
          <a:p>
            <a:pPr marL="0" indent="0">
              <a:lnSpc>
                <a:spcPct val="115000"/>
              </a:lnSpc>
              <a:spcBef>
                <a:spcPts val="1100"/>
              </a:spcBef>
              <a:buSzPts val="2400"/>
              <a:buNone/>
            </a:pPr>
            <a:r>
              <a:rPr lang="en-US" sz="1800" dirty="0">
                <a:latin typeface="DM Sans"/>
                <a:ea typeface="DM Sans"/>
                <a:cs typeface="DM Sans"/>
                <a:sym typeface="DM Sans"/>
              </a:rPr>
              <a:t>Reliable </a:t>
            </a:r>
            <a:r>
              <a:rPr lang="en-US" sz="1800" b="1" dirty="0"/>
              <a:t>orchestration </a:t>
            </a:r>
            <a:r>
              <a:rPr lang="en-US" sz="1800" dirty="0">
                <a:latin typeface="DM Sans"/>
                <a:ea typeface="DM Sans"/>
                <a:cs typeface="DM Sans"/>
                <a:sym typeface="DM Sans"/>
              </a:rPr>
              <a:t>for data, analytics, and AI with Databricks Workflows</a:t>
            </a:r>
            <a:endParaRPr sz="1800" dirty="0">
              <a:latin typeface="DM Sans"/>
              <a:ea typeface="DM Sans"/>
              <a:cs typeface="DM Sans"/>
              <a:sym typeface="DM Sans"/>
            </a:endParaRPr>
          </a:p>
          <a:p>
            <a:pPr marL="0" indent="0">
              <a:lnSpc>
                <a:spcPct val="115000"/>
              </a:lnSpc>
              <a:spcBef>
                <a:spcPts val="1100"/>
              </a:spcBef>
              <a:buSzPts val="2400"/>
              <a:buNone/>
            </a:pPr>
            <a:r>
              <a:rPr lang="en-US" sz="1800" dirty="0">
                <a:latin typeface="DM Sans"/>
                <a:ea typeface="DM Sans"/>
                <a:cs typeface="DM Sans"/>
                <a:sym typeface="DM Sans"/>
              </a:rPr>
              <a:t>End-to-end </a:t>
            </a:r>
            <a:r>
              <a:rPr lang="en-US" sz="1800" b="1" dirty="0"/>
              <a:t>observability and</a:t>
            </a:r>
            <a:r>
              <a:rPr lang="en-US" sz="1800" dirty="0">
                <a:latin typeface="DM Sans"/>
                <a:ea typeface="DM Sans"/>
                <a:cs typeface="DM Sans"/>
                <a:sym typeface="DM Sans"/>
              </a:rPr>
              <a:t> </a:t>
            </a:r>
            <a:r>
              <a:rPr lang="en-US" sz="1800" b="1" dirty="0"/>
              <a:t>monitoring</a:t>
            </a:r>
            <a:endParaRPr sz="1800" b="1" dirty="0"/>
          </a:p>
          <a:p>
            <a:pPr marL="0" indent="0">
              <a:lnSpc>
                <a:spcPct val="115000"/>
              </a:lnSpc>
              <a:spcBef>
                <a:spcPts val="1100"/>
              </a:spcBef>
              <a:buSzPts val="2400"/>
              <a:buNone/>
            </a:pPr>
            <a:endParaRPr sz="1700" dirty="0">
              <a:solidFill>
                <a:srgbClr val="FEFEFE"/>
              </a:solidFill>
              <a:latin typeface="DM Sans"/>
              <a:ea typeface="DM Sans"/>
              <a:cs typeface="DM Sans"/>
              <a:sym typeface="DM Sans"/>
            </a:endParaRPr>
          </a:p>
          <a:p>
            <a:pPr marL="0" indent="0">
              <a:lnSpc>
                <a:spcPct val="115000"/>
              </a:lnSpc>
              <a:spcBef>
                <a:spcPts val="1100"/>
              </a:spcBef>
              <a:buSzPts val="2400"/>
              <a:buNone/>
            </a:pPr>
            <a:endParaRPr sz="1600" dirty="0">
              <a:solidFill>
                <a:srgbClr val="FEFEFE"/>
              </a:solidFill>
              <a:latin typeface="DM Sans"/>
              <a:ea typeface="DM Sans"/>
              <a:cs typeface="DM Sans"/>
              <a:sym typeface="DM Sans"/>
            </a:endParaRPr>
          </a:p>
        </p:txBody>
      </p:sp>
      <p:sp>
        <p:nvSpPr>
          <p:cNvPr id="2551" name="Google Shape;2551;g13d286fe8e5_0_2721"/>
          <p:cNvSpPr/>
          <p:nvPr/>
        </p:nvSpPr>
        <p:spPr>
          <a:xfrm>
            <a:off x="6240099" y="2095975"/>
            <a:ext cx="5169900" cy="3217800"/>
          </a:xfrm>
          <a:prstGeom prst="roundRect">
            <a:avLst>
              <a:gd name="adj" fmla="val 4404"/>
            </a:avLst>
          </a:prstGeom>
          <a:solidFill>
            <a:schemeClr val="lt1"/>
          </a:solidFill>
          <a:ln w="19050" cap="flat" cmpd="sng">
            <a:solidFill>
              <a:schemeClr val="accent1"/>
            </a:solidFill>
            <a:prstDash val="solid"/>
            <a:round/>
            <a:headEnd type="none" w="sm" len="sm"/>
            <a:tailEnd type="none" w="sm" len="sm"/>
          </a:ln>
          <a:effectLst>
            <a:outerShdw blurRad="571500" dist="95250" dir="5400000" algn="bl" rotWithShape="0">
              <a:srgbClr val="00B6E0">
                <a:alpha val="40000"/>
              </a:srgbClr>
            </a:outerShdw>
          </a:effectLst>
        </p:spPr>
        <p:txBody>
          <a:bodyPr spcFirstLastPara="1" wrap="square" lIns="91425" tIns="91425" rIns="91425" bIns="91425" anchor="ctr" anchorCtr="0">
            <a:noAutofit/>
          </a:bodyPr>
          <a:lstStyle/>
          <a:p>
            <a:pPr algn="ctr">
              <a:buClr>
                <a:srgbClr val="000000"/>
              </a:buClr>
              <a:buSzPts val="1900"/>
            </a:pPr>
            <a:endParaRPr sz="1900">
              <a:solidFill>
                <a:srgbClr val="EDEEF1"/>
              </a:solidFill>
              <a:latin typeface="DM Sans"/>
              <a:ea typeface="DM Sans"/>
              <a:cs typeface="DM Sans"/>
              <a:sym typeface="DM Sans"/>
            </a:endParaRPr>
          </a:p>
        </p:txBody>
      </p:sp>
      <p:pic>
        <p:nvPicPr>
          <p:cNvPr id="2552" name="Google Shape;2552;g13d286fe8e5_0_2721"/>
          <p:cNvPicPr preferRelativeResize="0"/>
          <p:nvPr/>
        </p:nvPicPr>
        <p:blipFill rotWithShape="1">
          <a:blip r:embed="rId3">
            <a:alphaModFix/>
          </a:blip>
          <a:srcRect/>
          <a:stretch/>
        </p:blipFill>
        <p:spPr>
          <a:xfrm>
            <a:off x="6418110" y="1962487"/>
            <a:ext cx="4813826" cy="3217592"/>
          </a:xfrm>
          <a:prstGeom prst="rect">
            <a:avLst/>
          </a:prstGeom>
          <a:noFill/>
          <a:ln>
            <a:noFill/>
          </a:ln>
        </p:spPr>
      </p:pic>
      <p:sp>
        <p:nvSpPr>
          <p:cNvPr id="2553" name="Google Shape;2553;g13d286fe8e5_0_2721"/>
          <p:cNvSpPr txBox="1">
            <a:spLocks noGrp="1"/>
          </p:cNvSpPr>
          <p:nvPr>
            <p:ph type="subTitle" idx="4294967295"/>
          </p:nvPr>
        </p:nvSpPr>
        <p:spPr>
          <a:xfrm>
            <a:off x="766385" y="1174700"/>
            <a:ext cx="4715700" cy="583500"/>
          </a:xfrm>
          <a:prstGeom prst="rect">
            <a:avLst/>
          </a:prstGeom>
          <a:noFill/>
          <a:ln>
            <a:noFill/>
          </a:ln>
        </p:spPr>
        <p:txBody>
          <a:bodyPr spcFirstLastPara="1" vert="horz" wrap="square" lIns="0" tIns="0" rIns="0" bIns="0" rtlCol="0" anchor="t" anchorCtr="0">
            <a:noAutofit/>
          </a:bodyPr>
          <a:lstStyle/>
          <a:p>
            <a:pPr marL="0" indent="0">
              <a:spcBef>
                <a:spcPts val="1100"/>
              </a:spcBef>
              <a:buClr>
                <a:schemeClr val="accent1"/>
              </a:buClr>
              <a:buSzPts val="2400"/>
              <a:buNone/>
            </a:pPr>
            <a:r>
              <a:rPr lang="en-US" dirty="0">
                <a:solidFill>
                  <a:srgbClr val="005439"/>
                </a:solidFill>
                <a:latin typeface="DM Sans"/>
                <a:ea typeface="DM Sans"/>
                <a:cs typeface="DM Sans"/>
                <a:sym typeface="DM Sans"/>
              </a:rPr>
              <a:t>Tens of millions of </a:t>
            </a:r>
            <a:br>
              <a:rPr lang="en-US" dirty="0">
                <a:solidFill>
                  <a:srgbClr val="005439"/>
                </a:solidFill>
                <a:latin typeface="DM Sans"/>
                <a:ea typeface="DM Sans"/>
                <a:cs typeface="DM Sans"/>
                <a:sym typeface="DM Sans"/>
              </a:rPr>
            </a:br>
            <a:r>
              <a:rPr lang="en-US" dirty="0">
                <a:solidFill>
                  <a:srgbClr val="005439"/>
                </a:solidFill>
                <a:latin typeface="DM Sans"/>
                <a:ea typeface="DM Sans"/>
                <a:cs typeface="DM Sans"/>
                <a:sym typeface="DM Sans"/>
              </a:rPr>
              <a:t>production workloads run </a:t>
            </a:r>
            <a:br>
              <a:rPr lang="en-US" dirty="0">
                <a:solidFill>
                  <a:srgbClr val="005439"/>
                </a:solidFill>
                <a:latin typeface="DM Sans"/>
                <a:ea typeface="DM Sans"/>
                <a:cs typeface="DM Sans"/>
                <a:sym typeface="DM Sans"/>
              </a:rPr>
            </a:br>
            <a:r>
              <a:rPr lang="en-US" dirty="0">
                <a:solidFill>
                  <a:srgbClr val="005439"/>
                </a:solidFill>
                <a:latin typeface="DM Sans"/>
                <a:ea typeface="DM Sans"/>
                <a:cs typeface="DM Sans"/>
                <a:sym typeface="DM Sans"/>
              </a:rPr>
              <a:t>daily on Databricks</a:t>
            </a:r>
            <a:endParaRPr dirty="0">
              <a:solidFill>
                <a:srgbClr val="005439"/>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4"/>
        <p:cNvGrpSpPr/>
        <p:nvPr/>
      </p:nvGrpSpPr>
      <p:grpSpPr>
        <a:xfrm>
          <a:off x="0" y="0"/>
          <a:ext cx="0" cy="0"/>
          <a:chOff x="0" y="0"/>
          <a:chExt cx="0" cy="0"/>
        </a:xfrm>
      </p:grpSpPr>
      <p:sp>
        <p:nvSpPr>
          <p:cNvPr id="3365" name="Google Shape;3365;g13d2c3745aa_0_19"/>
          <p:cNvSpPr txBox="1">
            <a:spLocks noGrp="1"/>
          </p:cNvSpPr>
          <p:nvPr>
            <p:ph type="title"/>
          </p:nvPr>
        </p:nvSpPr>
        <p:spPr>
          <a:xfrm>
            <a:off x="750818" y="535597"/>
            <a:ext cx="10659300" cy="583500"/>
          </a:xfrm>
          <a:prstGeom prst="rect">
            <a:avLst/>
          </a:prstGeom>
          <a:noFill/>
          <a:ln>
            <a:noFill/>
          </a:ln>
        </p:spPr>
        <p:txBody>
          <a:bodyPr spcFirstLastPara="1" vert="horz" wrap="square" lIns="0" tIns="0" rIns="0" bIns="0" rtlCol="0" anchor="ctr" anchorCtr="0">
            <a:noAutofit/>
          </a:bodyPr>
          <a:lstStyle/>
          <a:p>
            <a:pPr>
              <a:buClr>
                <a:srgbClr val="000000"/>
              </a:buClr>
            </a:pPr>
            <a:r>
              <a:rPr lang="en-US" dirty="0">
                <a:solidFill>
                  <a:schemeClr val="tx2"/>
                </a:solidFill>
                <a:latin typeface="+mj-lt"/>
                <a:ea typeface="+mj-ea"/>
                <a:cs typeface="+mj-cs"/>
                <a:sym typeface="DM Sans"/>
              </a:rPr>
              <a:t>Continuous or scheduled data ingestion</a:t>
            </a:r>
            <a:endParaRPr dirty="0">
              <a:solidFill>
                <a:schemeClr val="tx2"/>
              </a:solidFill>
              <a:latin typeface="+mj-lt"/>
              <a:ea typeface="+mj-ea"/>
              <a:cs typeface="+mj-cs"/>
              <a:sym typeface="DM Sans"/>
            </a:endParaRPr>
          </a:p>
        </p:txBody>
      </p:sp>
      <p:pic>
        <p:nvPicPr>
          <p:cNvPr id="3366" name="Google Shape;3366;g13d2c3745aa_0_19"/>
          <p:cNvPicPr preferRelativeResize="0"/>
          <p:nvPr/>
        </p:nvPicPr>
        <p:blipFill rotWithShape="1">
          <a:blip r:embed="rId3">
            <a:alphaModFix/>
          </a:blip>
          <a:srcRect/>
          <a:stretch/>
        </p:blipFill>
        <p:spPr>
          <a:xfrm>
            <a:off x="750826" y="3395826"/>
            <a:ext cx="4905699" cy="1467843"/>
          </a:xfrm>
          <a:prstGeom prst="rect">
            <a:avLst/>
          </a:prstGeom>
          <a:noFill/>
          <a:ln>
            <a:noFill/>
          </a:ln>
          <a:effectLst>
            <a:outerShdw blurRad="142875" dist="19050" dir="1620000" algn="bl" rotWithShape="0">
              <a:schemeClr val="dk2">
                <a:alpha val="37647"/>
              </a:schemeClr>
            </a:outerShdw>
          </a:effectLst>
        </p:spPr>
      </p:pic>
      <p:sp>
        <p:nvSpPr>
          <p:cNvPr id="3367" name="Google Shape;3367;g13d2c3745aa_0_19"/>
          <p:cNvSpPr txBox="1">
            <a:spLocks noGrp="1"/>
          </p:cNvSpPr>
          <p:nvPr>
            <p:ph type="body" idx="4294967295"/>
          </p:nvPr>
        </p:nvSpPr>
        <p:spPr>
          <a:xfrm>
            <a:off x="5812553" y="1391526"/>
            <a:ext cx="5999400" cy="3621383"/>
          </a:xfrm>
          <a:prstGeom prst="rect">
            <a:avLst/>
          </a:prstGeom>
          <a:noFill/>
          <a:ln>
            <a:noFill/>
          </a:ln>
        </p:spPr>
        <p:txBody>
          <a:bodyPr spcFirstLastPara="1" vert="horz" wrap="square" lIns="121850" tIns="60900" rIns="121850" bIns="60900" rtlCol="0" anchor="t" anchorCtr="0">
            <a:spAutoFit/>
          </a:bodyPr>
          <a:lstStyle/>
          <a:p>
            <a:pPr marL="457200" indent="-355600">
              <a:lnSpc>
                <a:spcPct val="115000"/>
              </a:lnSpc>
              <a:spcBef>
                <a:spcPts val="1100"/>
              </a:spcBef>
              <a:buSzPts val="2000"/>
            </a:pPr>
            <a:r>
              <a:rPr lang="en-US" sz="2000"/>
              <a:t>Incrementally and efficiently process new data files as they arrive in cloud storage using AutoLoader</a:t>
            </a:r>
            <a:endParaRPr sz="2000"/>
          </a:p>
          <a:p>
            <a:pPr marL="457200" indent="-355600">
              <a:lnSpc>
                <a:spcPct val="115000"/>
              </a:lnSpc>
              <a:spcBef>
                <a:spcPts val="1000"/>
              </a:spcBef>
              <a:buSzPts val="2000"/>
            </a:pPr>
            <a:r>
              <a:rPr lang="en-US" sz="2000"/>
              <a:t>Automatically infer schema of incoming files or superimpose what you know with Schema Hints</a:t>
            </a:r>
            <a:endParaRPr sz="2000"/>
          </a:p>
          <a:p>
            <a:pPr marL="457200" indent="-355600">
              <a:lnSpc>
                <a:spcPct val="115000"/>
              </a:lnSpc>
              <a:spcBef>
                <a:spcPts val="1000"/>
              </a:spcBef>
              <a:buSzPts val="2000"/>
            </a:pPr>
            <a:r>
              <a:rPr lang="en-US" sz="2000"/>
              <a:t>Automatic schema evolution </a:t>
            </a:r>
            <a:endParaRPr sz="2000"/>
          </a:p>
          <a:p>
            <a:pPr marL="457200" indent="-355600">
              <a:lnSpc>
                <a:spcPct val="115000"/>
              </a:lnSpc>
              <a:spcBef>
                <a:spcPts val="1100"/>
              </a:spcBef>
              <a:spcAft>
                <a:spcPts val="1000"/>
              </a:spcAft>
              <a:buSzPts val="2000"/>
            </a:pPr>
            <a:r>
              <a:rPr lang="en-US" sz="2000"/>
              <a:t>Rescue data column—never lose data again</a:t>
            </a:r>
            <a:endParaRPr sz="2000"/>
          </a:p>
        </p:txBody>
      </p:sp>
      <p:sp>
        <p:nvSpPr>
          <p:cNvPr id="3368" name="Google Shape;3368;g13d2c3745aa_0_19"/>
          <p:cNvSpPr/>
          <p:nvPr/>
        </p:nvSpPr>
        <p:spPr>
          <a:xfrm>
            <a:off x="2350536" y="5408577"/>
            <a:ext cx="1466100" cy="583500"/>
          </a:xfrm>
          <a:prstGeom prst="rect">
            <a:avLst/>
          </a:prstGeom>
          <a:solidFill>
            <a:srgbClr val="848484"/>
          </a:solidFill>
          <a:ln>
            <a:noFill/>
          </a:ln>
        </p:spPr>
        <p:txBody>
          <a:bodyPr spcFirstLastPara="1" wrap="square" lIns="121850" tIns="121850" rIns="121850" bIns="121850" anchor="ctr" anchorCtr="0">
            <a:noAutofit/>
          </a:bodyPr>
          <a:lstStyle/>
          <a:p>
            <a:pPr algn="ctr">
              <a:buClr>
                <a:srgbClr val="000000"/>
              </a:buClr>
              <a:buSzPts val="1466"/>
            </a:pPr>
            <a:r>
              <a:rPr lang="en-US" sz="1466" b="1">
                <a:solidFill>
                  <a:schemeClr val="lt1"/>
                </a:solidFill>
                <a:latin typeface="DM Sans"/>
                <a:ea typeface="DM Sans"/>
                <a:cs typeface="DM Sans"/>
                <a:sym typeface="DM Sans"/>
              </a:rPr>
              <a:t>JSON</a:t>
            </a:r>
            <a:endParaRPr sz="1466" b="1">
              <a:solidFill>
                <a:schemeClr val="lt1"/>
              </a:solidFill>
              <a:latin typeface="DM Sans"/>
              <a:ea typeface="DM Sans"/>
              <a:cs typeface="DM Sans"/>
              <a:sym typeface="DM Sans"/>
            </a:endParaRPr>
          </a:p>
        </p:txBody>
      </p:sp>
      <p:sp>
        <p:nvSpPr>
          <p:cNvPr id="3369" name="Google Shape;3369;g13d2c3745aa_0_19"/>
          <p:cNvSpPr/>
          <p:nvPr/>
        </p:nvSpPr>
        <p:spPr>
          <a:xfrm>
            <a:off x="4270260" y="5408577"/>
            <a:ext cx="1466100" cy="583500"/>
          </a:xfrm>
          <a:prstGeom prst="rect">
            <a:avLst/>
          </a:prstGeom>
          <a:solidFill>
            <a:srgbClr val="848484"/>
          </a:solidFill>
          <a:ln>
            <a:noFill/>
          </a:ln>
        </p:spPr>
        <p:txBody>
          <a:bodyPr spcFirstLastPara="1" wrap="square" lIns="121850" tIns="121850" rIns="121850" bIns="121850" anchor="ctr" anchorCtr="0">
            <a:noAutofit/>
          </a:bodyPr>
          <a:lstStyle/>
          <a:p>
            <a:pPr algn="ctr">
              <a:buClr>
                <a:srgbClr val="000000"/>
              </a:buClr>
              <a:buSzPts val="1466"/>
            </a:pPr>
            <a:r>
              <a:rPr lang="en-US" sz="1466" b="1">
                <a:solidFill>
                  <a:schemeClr val="lt1"/>
                </a:solidFill>
                <a:latin typeface="DM Sans"/>
                <a:ea typeface="DM Sans"/>
                <a:cs typeface="DM Sans"/>
                <a:sym typeface="DM Sans"/>
              </a:rPr>
              <a:t>CSV</a:t>
            </a:r>
            <a:endParaRPr sz="1466" b="1">
              <a:solidFill>
                <a:schemeClr val="lt1"/>
              </a:solidFill>
              <a:latin typeface="DM Sans"/>
              <a:ea typeface="DM Sans"/>
              <a:cs typeface="DM Sans"/>
              <a:sym typeface="DM Sans"/>
            </a:endParaRPr>
          </a:p>
        </p:txBody>
      </p:sp>
      <p:sp>
        <p:nvSpPr>
          <p:cNvPr id="3370" name="Google Shape;3370;g13d2c3745aa_0_19"/>
          <p:cNvSpPr/>
          <p:nvPr/>
        </p:nvSpPr>
        <p:spPr>
          <a:xfrm>
            <a:off x="6182886" y="5408577"/>
            <a:ext cx="1466100" cy="583500"/>
          </a:xfrm>
          <a:prstGeom prst="rect">
            <a:avLst/>
          </a:prstGeom>
          <a:solidFill>
            <a:srgbClr val="848484"/>
          </a:solidFill>
          <a:ln>
            <a:noFill/>
          </a:ln>
        </p:spPr>
        <p:txBody>
          <a:bodyPr spcFirstLastPara="1" wrap="square" lIns="121850" tIns="121850" rIns="121850" bIns="121850" anchor="ctr" anchorCtr="0">
            <a:noAutofit/>
          </a:bodyPr>
          <a:lstStyle/>
          <a:p>
            <a:pPr algn="ctr">
              <a:buClr>
                <a:srgbClr val="000000"/>
              </a:buClr>
              <a:buSzPts val="1466"/>
            </a:pPr>
            <a:r>
              <a:rPr lang="en-US" sz="1466" b="1">
                <a:solidFill>
                  <a:schemeClr val="lt1"/>
                </a:solidFill>
                <a:latin typeface="DM Sans"/>
                <a:ea typeface="DM Sans"/>
                <a:cs typeface="DM Sans"/>
                <a:sym typeface="DM Sans"/>
              </a:rPr>
              <a:t>AVRO</a:t>
            </a:r>
            <a:endParaRPr sz="1466" b="1">
              <a:solidFill>
                <a:schemeClr val="lt1"/>
              </a:solidFill>
              <a:latin typeface="DM Sans"/>
              <a:ea typeface="DM Sans"/>
              <a:cs typeface="DM Sans"/>
              <a:sym typeface="DM Sans"/>
            </a:endParaRPr>
          </a:p>
        </p:txBody>
      </p:sp>
      <p:sp>
        <p:nvSpPr>
          <p:cNvPr id="3371" name="Google Shape;3371;g13d2c3745aa_0_19"/>
          <p:cNvSpPr/>
          <p:nvPr/>
        </p:nvSpPr>
        <p:spPr>
          <a:xfrm>
            <a:off x="8095510" y="5408577"/>
            <a:ext cx="1466100" cy="583500"/>
          </a:xfrm>
          <a:prstGeom prst="rect">
            <a:avLst/>
          </a:prstGeom>
          <a:solidFill>
            <a:schemeClr val="accent3"/>
          </a:solidFill>
          <a:ln>
            <a:noFill/>
          </a:ln>
        </p:spPr>
        <p:txBody>
          <a:bodyPr spcFirstLastPara="1" wrap="square" lIns="121850" tIns="121850" rIns="121850" bIns="121850" anchor="ctr" anchorCtr="0">
            <a:noAutofit/>
          </a:bodyPr>
          <a:lstStyle/>
          <a:p>
            <a:pPr algn="ctr">
              <a:buClr>
                <a:srgbClr val="000000"/>
              </a:buClr>
              <a:buSzPts val="1466"/>
            </a:pPr>
            <a:r>
              <a:rPr lang="en-US" sz="1466" b="1">
                <a:solidFill>
                  <a:schemeClr val="lt1"/>
                </a:solidFill>
                <a:latin typeface="DM Sans"/>
                <a:ea typeface="DM Sans"/>
                <a:cs typeface="DM Sans"/>
                <a:sym typeface="DM Sans"/>
              </a:rPr>
              <a:t>PARQUET</a:t>
            </a:r>
            <a:endParaRPr sz="1466" b="1">
              <a:solidFill>
                <a:schemeClr val="lt1"/>
              </a:solidFill>
              <a:latin typeface="DM Sans"/>
              <a:ea typeface="DM Sans"/>
              <a:cs typeface="DM Sans"/>
              <a:sym typeface="DM Sans"/>
            </a:endParaRPr>
          </a:p>
        </p:txBody>
      </p:sp>
      <p:sp>
        <p:nvSpPr>
          <p:cNvPr id="3373" name="Google Shape;3373;g13d2c3745aa_0_19"/>
          <p:cNvSpPr txBox="1"/>
          <p:nvPr/>
        </p:nvSpPr>
        <p:spPr>
          <a:xfrm>
            <a:off x="593035" y="5351577"/>
            <a:ext cx="1466100" cy="677100"/>
          </a:xfrm>
          <a:prstGeom prst="rect">
            <a:avLst/>
          </a:prstGeom>
          <a:noFill/>
          <a:ln>
            <a:noFill/>
          </a:ln>
        </p:spPr>
        <p:txBody>
          <a:bodyPr spcFirstLastPara="1" wrap="square" lIns="121850" tIns="121850" rIns="121850" bIns="121850" anchor="t" anchorCtr="0">
            <a:spAutoFit/>
          </a:bodyPr>
          <a:lstStyle/>
          <a:p>
            <a:pPr>
              <a:buClr>
                <a:srgbClr val="000000"/>
              </a:buClr>
              <a:buSzPts val="1400"/>
            </a:pPr>
            <a:r>
              <a:rPr lang="en-US" sz="1400" b="1">
                <a:solidFill>
                  <a:schemeClr val="accent3"/>
                </a:solidFill>
                <a:latin typeface="DM Sans"/>
                <a:ea typeface="DM Sans"/>
                <a:cs typeface="DM Sans"/>
                <a:sym typeface="DM Sans"/>
              </a:rPr>
              <a:t>Schema Evolution</a:t>
            </a:r>
            <a:endParaRPr sz="1400" b="1">
              <a:solidFill>
                <a:schemeClr val="accent3"/>
              </a:solidFill>
              <a:latin typeface="DM Sans"/>
              <a:ea typeface="DM Sans"/>
              <a:cs typeface="DM Sans"/>
              <a:sym typeface="DM Sans"/>
            </a:endParaRPr>
          </a:p>
        </p:txBody>
      </p:sp>
      <p:pic>
        <p:nvPicPr>
          <p:cNvPr id="3377" name="Google Shape;3377;g13d2c3745aa_0_19"/>
          <p:cNvPicPr preferRelativeResize="0"/>
          <p:nvPr/>
        </p:nvPicPr>
        <p:blipFill rotWithShape="1">
          <a:blip r:embed="rId4">
            <a:alphaModFix/>
          </a:blip>
          <a:srcRect l="1477"/>
          <a:stretch/>
        </p:blipFill>
        <p:spPr>
          <a:xfrm>
            <a:off x="1132802" y="1347700"/>
            <a:ext cx="4304003" cy="19719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2" name="Google Shape;2632;g13d2c3745aa_0_0"/>
          <p:cNvSpPr txBox="1">
            <a:spLocks noGrp="1"/>
          </p:cNvSpPr>
          <p:nvPr>
            <p:ph type="title"/>
          </p:nvPr>
        </p:nvSpPr>
        <p:spPr>
          <a:xfrm>
            <a:off x="750825" y="535597"/>
            <a:ext cx="10659300" cy="583500"/>
          </a:xfrm>
          <a:prstGeom prst="rect">
            <a:avLst/>
          </a:prstGeom>
          <a:noFill/>
          <a:ln>
            <a:noFill/>
          </a:ln>
        </p:spPr>
        <p:txBody>
          <a:bodyPr spcFirstLastPara="1" vert="horz" wrap="square" lIns="0" tIns="0" rIns="0" bIns="0" rtlCol="0" anchor="ctr" anchorCtr="0">
            <a:noAutofit/>
          </a:bodyPr>
          <a:lstStyle/>
          <a:p>
            <a:pPr>
              <a:buClr>
                <a:srgbClr val="000000"/>
              </a:buClr>
            </a:pPr>
            <a:r>
              <a:rPr lang="en-US" dirty="0">
                <a:solidFill>
                  <a:schemeClr val="tx2"/>
                </a:solidFill>
                <a:latin typeface="+mj-lt"/>
                <a:ea typeface="+mj-ea"/>
                <a:cs typeface="+mj-cs"/>
              </a:rPr>
              <a:t>Faster, smarter, and easier ingestion</a:t>
            </a:r>
            <a:endParaRPr dirty="0">
              <a:solidFill>
                <a:schemeClr val="tx2"/>
              </a:solidFill>
              <a:latin typeface="+mj-lt"/>
              <a:ea typeface="+mj-ea"/>
              <a:cs typeface="+mj-cs"/>
            </a:endParaRPr>
          </a:p>
        </p:txBody>
      </p:sp>
      <p:sp>
        <p:nvSpPr>
          <p:cNvPr id="2633" name="Google Shape;2633;g13d2c3745aa_0_0"/>
          <p:cNvSpPr txBox="1">
            <a:spLocks noGrp="1"/>
          </p:cNvSpPr>
          <p:nvPr>
            <p:ph type="subTitle" idx="1"/>
          </p:nvPr>
        </p:nvSpPr>
        <p:spPr>
          <a:xfrm>
            <a:off x="766387" y="1174703"/>
            <a:ext cx="11254200" cy="583500"/>
          </a:xfrm>
          <a:prstGeom prst="rect">
            <a:avLst/>
          </a:prstGeom>
          <a:noFill/>
          <a:ln>
            <a:noFill/>
          </a:ln>
        </p:spPr>
        <p:txBody>
          <a:bodyPr spcFirstLastPara="1" vert="horz" wrap="square" lIns="0" tIns="0" rIns="0" bIns="0" rtlCol="0" anchor="t" anchorCtr="0">
            <a:noAutofit/>
          </a:bodyPr>
          <a:lstStyle/>
          <a:p>
            <a:pPr marL="0" indent="0"/>
            <a:r>
              <a:rPr lang="en-US" sz="2100"/>
              <a:t>Build hyper-scale robust ingestion pipelines in streaming and batch mode</a:t>
            </a:r>
            <a:endParaRPr/>
          </a:p>
          <a:p>
            <a:pPr marL="0" indent="0"/>
            <a:endParaRPr sz="2100"/>
          </a:p>
          <a:p>
            <a:pPr marL="0" indent="0"/>
            <a:endParaRPr sz="2100"/>
          </a:p>
        </p:txBody>
      </p:sp>
      <p:sp>
        <p:nvSpPr>
          <p:cNvPr id="2634" name="Google Shape;2634;g13d2c3745aa_0_0"/>
          <p:cNvSpPr txBox="1">
            <a:spLocks noGrp="1"/>
          </p:cNvSpPr>
          <p:nvPr>
            <p:ph type="body" idx="2"/>
          </p:nvPr>
        </p:nvSpPr>
        <p:spPr>
          <a:xfrm>
            <a:off x="1121006" y="1988833"/>
            <a:ext cx="6397200" cy="4149900"/>
          </a:xfrm>
          <a:prstGeom prst="rect">
            <a:avLst/>
          </a:prstGeom>
          <a:noFill/>
          <a:ln>
            <a:noFill/>
          </a:ln>
        </p:spPr>
        <p:txBody>
          <a:bodyPr spcFirstLastPara="1" vert="horz" wrap="square" lIns="121875" tIns="60925" rIns="121875" bIns="60925" rtlCol="0" anchor="t" anchorCtr="0">
            <a:noAutofit/>
          </a:bodyPr>
          <a:lstStyle/>
          <a:p>
            <a:pPr marL="0" indent="0">
              <a:lnSpc>
                <a:spcPct val="100000"/>
              </a:lnSpc>
              <a:spcBef>
                <a:spcPts val="0"/>
              </a:spcBef>
              <a:buNone/>
            </a:pPr>
            <a:r>
              <a:rPr lang="en-US" sz="2100"/>
              <a:t>Automatically ingest data in </a:t>
            </a:r>
            <a:r>
              <a:rPr lang="en-US" sz="2100" b="1"/>
              <a:t>batch or streaming</a:t>
            </a:r>
            <a:r>
              <a:rPr lang="en-US" sz="2100"/>
              <a:t> from cloud object files</a:t>
            </a:r>
            <a:endParaRPr sz="2100">
              <a:solidFill>
                <a:srgbClr val="000000"/>
              </a:solidFill>
            </a:endParaRPr>
          </a:p>
          <a:p>
            <a:pPr marL="0" indent="0">
              <a:lnSpc>
                <a:spcPct val="100000"/>
              </a:lnSpc>
              <a:spcBef>
                <a:spcPts val="0"/>
              </a:spcBef>
              <a:buNone/>
            </a:pPr>
            <a:endParaRPr sz="2100">
              <a:solidFill>
                <a:srgbClr val="000000"/>
              </a:solidFill>
            </a:endParaRPr>
          </a:p>
          <a:p>
            <a:pPr marL="0" indent="0">
              <a:lnSpc>
                <a:spcPct val="100000"/>
              </a:lnSpc>
              <a:spcBef>
                <a:spcPts val="0"/>
              </a:spcBef>
              <a:buNone/>
            </a:pPr>
            <a:r>
              <a:rPr lang="en-US" sz="2100">
                <a:solidFill>
                  <a:srgbClr val="000000"/>
                </a:solidFill>
              </a:rPr>
              <a:t>Automatically </a:t>
            </a:r>
            <a:r>
              <a:rPr lang="en-US" sz="2100" b="1">
                <a:solidFill>
                  <a:srgbClr val="000000"/>
                </a:solidFill>
              </a:rPr>
              <a:t>infer schema</a:t>
            </a:r>
            <a:r>
              <a:rPr lang="en-US" sz="2100">
                <a:solidFill>
                  <a:srgbClr val="000000"/>
                </a:solidFill>
              </a:rPr>
              <a:t> of incoming files </a:t>
            </a:r>
            <a:endParaRPr sz="2100">
              <a:solidFill>
                <a:srgbClr val="000000"/>
              </a:solidFill>
            </a:endParaRPr>
          </a:p>
          <a:p>
            <a:pPr marL="0" indent="0">
              <a:lnSpc>
                <a:spcPct val="100000"/>
              </a:lnSpc>
              <a:spcBef>
                <a:spcPts val="0"/>
              </a:spcBef>
              <a:buNone/>
            </a:pPr>
            <a:endParaRPr sz="2100" b="1">
              <a:solidFill>
                <a:srgbClr val="000000"/>
              </a:solidFill>
            </a:endParaRPr>
          </a:p>
          <a:p>
            <a:pPr marL="0" indent="0">
              <a:lnSpc>
                <a:spcPct val="100000"/>
              </a:lnSpc>
              <a:spcBef>
                <a:spcPts val="0"/>
              </a:spcBef>
              <a:buNone/>
            </a:pPr>
            <a:r>
              <a:rPr lang="en-US" sz="2100" b="1">
                <a:solidFill>
                  <a:srgbClr val="000000"/>
                </a:solidFill>
              </a:rPr>
              <a:t>Schema Hints</a:t>
            </a:r>
            <a:r>
              <a:rPr lang="en-US" sz="2100">
                <a:solidFill>
                  <a:srgbClr val="000000"/>
                </a:solidFill>
              </a:rPr>
              <a:t>—superimpose what you know </a:t>
            </a:r>
            <a:br>
              <a:rPr lang="en-US" sz="2100">
                <a:solidFill>
                  <a:srgbClr val="000000"/>
                </a:solidFill>
              </a:rPr>
            </a:br>
            <a:r>
              <a:rPr lang="en-US" sz="2100">
                <a:solidFill>
                  <a:srgbClr val="000000"/>
                </a:solidFill>
              </a:rPr>
              <a:t>on automatic inference</a:t>
            </a:r>
            <a:endParaRPr sz="2100">
              <a:solidFill>
                <a:srgbClr val="000000"/>
              </a:solidFill>
            </a:endParaRPr>
          </a:p>
          <a:p>
            <a:pPr marL="0" indent="0">
              <a:lnSpc>
                <a:spcPct val="100000"/>
              </a:lnSpc>
              <a:spcBef>
                <a:spcPts val="0"/>
              </a:spcBef>
              <a:buNone/>
            </a:pPr>
            <a:endParaRPr sz="2100">
              <a:solidFill>
                <a:srgbClr val="000000"/>
              </a:solidFill>
            </a:endParaRPr>
          </a:p>
          <a:p>
            <a:pPr marL="0" indent="0">
              <a:lnSpc>
                <a:spcPct val="100000"/>
              </a:lnSpc>
              <a:spcBef>
                <a:spcPts val="0"/>
              </a:spcBef>
              <a:buNone/>
            </a:pPr>
            <a:r>
              <a:rPr lang="en-US" sz="2100">
                <a:solidFill>
                  <a:srgbClr val="000000"/>
                </a:solidFill>
              </a:rPr>
              <a:t>Automatically </a:t>
            </a:r>
            <a:r>
              <a:rPr lang="en-US" sz="2100" b="1">
                <a:solidFill>
                  <a:srgbClr val="000000"/>
                </a:solidFill>
              </a:rPr>
              <a:t>add new columns</a:t>
            </a:r>
            <a:r>
              <a:rPr lang="en-US" sz="2100">
                <a:solidFill>
                  <a:srgbClr val="000000"/>
                </a:solidFill>
              </a:rPr>
              <a:t> </a:t>
            </a:r>
            <a:br>
              <a:rPr lang="en-US" sz="2100">
                <a:solidFill>
                  <a:srgbClr val="000000"/>
                </a:solidFill>
              </a:rPr>
            </a:br>
            <a:endParaRPr sz="2100">
              <a:solidFill>
                <a:srgbClr val="000000"/>
              </a:solidFill>
            </a:endParaRPr>
          </a:p>
          <a:p>
            <a:pPr marL="0" indent="0">
              <a:lnSpc>
                <a:spcPct val="100000"/>
              </a:lnSpc>
              <a:spcBef>
                <a:spcPts val="0"/>
              </a:spcBef>
              <a:buNone/>
            </a:pPr>
            <a:r>
              <a:rPr lang="en-US" sz="2100" b="1">
                <a:solidFill>
                  <a:srgbClr val="000000"/>
                </a:solidFill>
              </a:rPr>
              <a:t>Rescued data column—</a:t>
            </a:r>
            <a:r>
              <a:rPr lang="en-US" sz="2100">
                <a:solidFill>
                  <a:srgbClr val="000000"/>
                </a:solidFill>
              </a:rPr>
              <a:t>never lose data again</a:t>
            </a:r>
            <a:endParaRPr sz="2100">
              <a:solidFill>
                <a:srgbClr val="000000"/>
              </a:solidFill>
            </a:endParaRPr>
          </a:p>
        </p:txBody>
      </p:sp>
      <p:pic>
        <p:nvPicPr>
          <p:cNvPr id="2635" name="Google Shape;2635;g13d2c3745aa_0_0"/>
          <p:cNvPicPr preferRelativeResize="0"/>
          <p:nvPr/>
        </p:nvPicPr>
        <p:blipFill rotWithShape="1">
          <a:blip r:embed="rId3">
            <a:alphaModFix/>
          </a:blip>
          <a:srcRect/>
          <a:stretch/>
        </p:blipFill>
        <p:spPr>
          <a:xfrm>
            <a:off x="333956" y="3700968"/>
            <a:ext cx="601578" cy="605176"/>
          </a:xfrm>
          <a:prstGeom prst="rect">
            <a:avLst/>
          </a:prstGeom>
          <a:noFill/>
          <a:ln>
            <a:noFill/>
          </a:ln>
        </p:spPr>
      </p:pic>
      <p:pic>
        <p:nvPicPr>
          <p:cNvPr id="2636" name="Google Shape;2636;g13d2c3745aa_0_0"/>
          <p:cNvPicPr preferRelativeResize="0"/>
          <p:nvPr/>
        </p:nvPicPr>
        <p:blipFill rotWithShape="1">
          <a:blip r:embed="rId4">
            <a:alphaModFix/>
          </a:blip>
          <a:srcRect/>
          <a:stretch/>
        </p:blipFill>
        <p:spPr>
          <a:xfrm>
            <a:off x="302964" y="2843769"/>
            <a:ext cx="663561" cy="667560"/>
          </a:xfrm>
          <a:prstGeom prst="rect">
            <a:avLst/>
          </a:prstGeom>
          <a:noFill/>
          <a:ln>
            <a:noFill/>
          </a:ln>
        </p:spPr>
      </p:pic>
      <p:pic>
        <p:nvPicPr>
          <p:cNvPr id="2637" name="Google Shape;2637;g13d2c3745aa_0_0"/>
          <p:cNvPicPr preferRelativeResize="0"/>
          <p:nvPr/>
        </p:nvPicPr>
        <p:blipFill rotWithShape="1">
          <a:blip r:embed="rId5">
            <a:alphaModFix/>
          </a:blip>
          <a:srcRect/>
          <a:stretch/>
        </p:blipFill>
        <p:spPr>
          <a:xfrm>
            <a:off x="384876" y="4496129"/>
            <a:ext cx="499768" cy="502783"/>
          </a:xfrm>
          <a:prstGeom prst="rect">
            <a:avLst/>
          </a:prstGeom>
          <a:noFill/>
          <a:ln>
            <a:noFill/>
          </a:ln>
        </p:spPr>
      </p:pic>
      <p:pic>
        <p:nvPicPr>
          <p:cNvPr id="2638" name="Google Shape;2638;g13d2c3745aa_0_0"/>
          <p:cNvPicPr preferRelativeResize="0"/>
          <p:nvPr/>
        </p:nvPicPr>
        <p:blipFill rotWithShape="1">
          <a:blip r:embed="rId6">
            <a:alphaModFix/>
          </a:blip>
          <a:srcRect/>
          <a:stretch/>
        </p:blipFill>
        <p:spPr>
          <a:xfrm>
            <a:off x="303010" y="2025434"/>
            <a:ext cx="663561" cy="667595"/>
          </a:xfrm>
          <a:prstGeom prst="rect">
            <a:avLst/>
          </a:prstGeom>
          <a:noFill/>
          <a:ln>
            <a:noFill/>
          </a:ln>
        </p:spPr>
      </p:pic>
      <p:pic>
        <p:nvPicPr>
          <p:cNvPr id="2639" name="Google Shape;2639;g13d2c3745aa_0_0"/>
          <p:cNvPicPr preferRelativeResize="0"/>
          <p:nvPr/>
        </p:nvPicPr>
        <p:blipFill rotWithShape="1">
          <a:blip r:embed="rId7">
            <a:alphaModFix/>
          </a:blip>
          <a:srcRect/>
          <a:stretch/>
        </p:blipFill>
        <p:spPr>
          <a:xfrm>
            <a:off x="354749" y="5154001"/>
            <a:ext cx="560054" cy="5634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37" name="Google Shape;2737;g13d286fe8e5_0_10590"/>
          <p:cNvSpPr txBox="1">
            <a:spLocks noGrp="1"/>
          </p:cNvSpPr>
          <p:nvPr>
            <p:ph type="title"/>
          </p:nvPr>
        </p:nvSpPr>
        <p:spPr>
          <a:prstGeom prst="rect">
            <a:avLst/>
          </a:prstGeom>
          <a:noFill/>
          <a:ln>
            <a:noFill/>
          </a:ln>
        </p:spPr>
        <p:txBody>
          <a:bodyPr spcFirstLastPara="1" vert="horz" wrap="square" lIns="0" tIns="0" rIns="0" bIns="0" rtlCol="0" anchor="ctr" anchorCtr="0">
            <a:noAutofit/>
          </a:bodyPr>
          <a:lstStyle/>
          <a:p>
            <a:pPr>
              <a:spcAft>
                <a:spcPts val="0"/>
              </a:spcAft>
              <a:buClr>
                <a:srgbClr val="000000"/>
              </a:buClr>
              <a:buSzPts val="4000"/>
            </a:pPr>
            <a:r>
              <a:rPr lang="en-US" sz="4000" dirty="0"/>
              <a:t>Data streaming</a:t>
            </a:r>
            <a:endParaRPr sz="4000" dirty="0"/>
          </a:p>
        </p:txBody>
      </p:sp>
      <p:sp>
        <p:nvSpPr>
          <p:cNvPr id="2738" name="Google Shape;2738;g13d286fe8e5_0_10590"/>
          <p:cNvSpPr txBox="1">
            <a:spLocks noGrp="1"/>
          </p:cNvSpPr>
          <p:nvPr>
            <p:ph type="subTitle" idx="4294967295"/>
          </p:nvPr>
        </p:nvSpPr>
        <p:spPr>
          <a:xfrm>
            <a:off x="492010" y="1174750"/>
            <a:ext cx="10658475" cy="584200"/>
          </a:xfrm>
          <a:prstGeom prst="rect">
            <a:avLst/>
          </a:prstGeom>
          <a:noFill/>
          <a:ln>
            <a:noFill/>
          </a:ln>
        </p:spPr>
        <p:txBody>
          <a:bodyPr spcFirstLastPara="1" vert="horz" wrap="square" lIns="0" tIns="0" rIns="0" bIns="0" rtlCol="0" anchor="t" anchorCtr="0">
            <a:noAutofit/>
          </a:bodyPr>
          <a:lstStyle/>
          <a:p>
            <a:pPr marL="0" indent="0"/>
            <a:r>
              <a:rPr lang="en-US" dirty="0">
                <a:solidFill>
                  <a:srgbClr val="005439"/>
                </a:solidFill>
              </a:rPr>
              <a:t>Democratize streaming </a:t>
            </a:r>
            <a:br>
              <a:rPr lang="en-US" dirty="0">
                <a:solidFill>
                  <a:srgbClr val="005439"/>
                </a:solidFill>
              </a:rPr>
            </a:br>
            <a:r>
              <a:rPr lang="en-US" dirty="0">
                <a:solidFill>
                  <a:srgbClr val="005439"/>
                </a:solidFill>
              </a:rPr>
              <a:t>for everyone</a:t>
            </a:r>
            <a:endParaRPr dirty="0">
              <a:solidFill>
                <a:srgbClr val="005439"/>
              </a:solidFill>
            </a:endParaRPr>
          </a:p>
        </p:txBody>
      </p:sp>
      <p:sp>
        <p:nvSpPr>
          <p:cNvPr id="2740" name="Google Shape;2740;g13d286fe8e5_0_10590"/>
          <p:cNvSpPr txBox="1">
            <a:spLocks noGrp="1"/>
          </p:cNvSpPr>
          <p:nvPr>
            <p:ph type="body" idx="4294967295"/>
          </p:nvPr>
        </p:nvSpPr>
        <p:spPr>
          <a:xfrm>
            <a:off x="492010" y="2659063"/>
            <a:ext cx="4714875" cy="3422650"/>
          </a:xfrm>
          <a:prstGeom prst="rect">
            <a:avLst/>
          </a:prstGeom>
          <a:noFill/>
          <a:ln>
            <a:noFill/>
          </a:ln>
        </p:spPr>
        <p:txBody>
          <a:bodyPr spcFirstLastPara="1" vert="horz" wrap="square" lIns="0" tIns="0" rIns="15125" bIns="0" rtlCol="0" anchor="t" anchorCtr="0">
            <a:noAutofit/>
          </a:bodyPr>
          <a:lstStyle/>
          <a:p>
            <a:pPr marL="0" indent="0">
              <a:buNone/>
            </a:pPr>
            <a:r>
              <a:rPr lang="en-US" sz="1800" dirty="0">
                <a:solidFill>
                  <a:schemeClr val="dk1"/>
                </a:solidFill>
              </a:rPr>
              <a:t>Unified batch and streaming</a:t>
            </a:r>
            <a:endParaRPr sz="1800" dirty="0">
              <a:solidFill>
                <a:schemeClr val="dk1"/>
              </a:solidFill>
            </a:endParaRPr>
          </a:p>
          <a:p>
            <a:pPr marL="0" indent="0">
              <a:buNone/>
            </a:pPr>
            <a:r>
              <a:rPr lang="en-US" sz="1800" dirty="0">
                <a:solidFill>
                  <a:schemeClr val="dk1"/>
                </a:solidFill>
              </a:rPr>
              <a:t>Provide diverse users with their </a:t>
            </a:r>
            <a:r>
              <a:rPr lang="en-US" sz="1800" b="1" dirty="0">
                <a:solidFill>
                  <a:schemeClr val="dk1"/>
                </a:solidFill>
              </a:rPr>
              <a:t>favorite tools</a:t>
            </a:r>
            <a:r>
              <a:rPr lang="en-US" sz="1800" dirty="0">
                <a:solidFill>
                  <a:schemeClr val="dk1"/>
                </a:solidFill>
              </a:rPr>
              <a:t> to work with streaming data </a:t>
            </a:r>
            <a:endParaRPr sz="2000" dirty="0">
              <a:solidFill>
                <a:schemeClr val="dk1"/>
              </a:solidFill>
            </a:endParaRPr>
          </a:p>
          <a:p>
            <a:pPr marL="0" indent="0">
              <a:buNone/>
            </a:pPr>
            <a:r>
              <a:rPr lang="en-US" sz="1800" dirty="0">
                <a:solidFill>
                  <a:schemeClr val="dk1"/>
                </a:solidFill>
                <a:latin typeface="DM Sans Medium"/>
                <a:ea typeface="DM Sans Medium"/>
                <a:cs typeface="DM Sans Medium"/>
                <a:sym typeface="DM Sans Medium"/>
              </a:rPr>
              <a:t>Easily configure the </a:t>
            </a:r>
            <a:r>
              <a:rPr lang="en-US" sz="1800" b="1" dirty="0">
                <a:solidFill>
                  <a:schemeClr val="dk1"/>
                </a:solidFill>
              </a:rPr>
              <a:t>optimal cost structure</a:t>
            </a:r>
            <a:r>
              <a:rPr lang="en-US" sz="1800" dirty="0">
                <a:solidFill>
                  <a:schemeClr val="dk1"/>
                </a:solidFill>
                <a:latin typeface="DM Sans Medium"/>
                <a:ea typeface="DM Sans Medium"/>
                <a:cs typeface="DM Sans Medium"/>
                <a:sym typeface="DM Sans Medium"/>
              </a:rPr>
              <a:t>  for each of your streaming workloads</a:t>
            </a:r>
            <a:endParaRPr sz="2000" dirty="0">
              <a:solidFill>
                <a:schemeClr val="dk1"/>
              </a:solidFill>
            </a:endParaRPr>
          </a:p>
          <a:p>
            <a:pPr marL="0" indent="0">
              <a:lnSpc>
                <a:spcPct val="100000"/>
              </a:lnSpc>
              <a:spcBef>
                <a:spcPts val="0"/>
              </a:spcBef>
              <a:buNone/>
            </a:pPr>
            <a:endParaRPr sz="1800" dirty="0">
              <a:solidFill>
                <a:schemeClr val="dk1"/>
              </a:solidFill>
            </a:endParaRPr>
          </a:p>
          <a:p>
            <a:pPr marL="0" indent="0">
              <a:lnSpc>
                <a:spcPct val="100000"/>
              </a:lnSpc>
              <a:spcBef>
                <a:spcPts val="0"/>
              </a:spcBef>
              <a:buNone/>
            </a:pPr>
            <a:r>
              <a:rPr lang="en-US" sz="1800" b="1" dirty="0">
                <a:solidFill>
                  <a:schemeClr val="dk1"/>
                </a:solidFill>
              </a:rPr>
              <a:t>Out-of-the-box integrations</a:t>
            </a:r>
            <a:r>
              <a:rPr lang="en-US" sz="1800" dirty="0">
                <a:solidFill>
                  <a:schemeClr val="dk1"/>
                </a:solidFill>
              </a:rPr>
              <a:t> with all popular message buses such as Apache Kafka, Kinesis, EventHub, </a:t>
            </a:r>
            <a:r>
              <a:rPr lang="en-US" sz="1800" dirty="0" err="1">
                <a:solidFill>
                  <a:schemeClr val="dk1"/>
                </a:solidFill>
              </a:rPr>
              <a:t>etc</a:t>
            </a:r>
            <a:endParaRPr sz="2300" b="1" dirty="0">
              <a:solidFill>
                <a:schemeClr val="dk1"/>
              </a:solidFill>
            </a:endParaRPr>
          </a:p>
        </p:txBody>
      </p:sp>
      <p:sp>
        <p:nvSpPr>
          <p:cNvPr id="2739" name="Google Shape;2739;g13d286fe8e5_0_10590"/>
          <p:cNvSpPr/>
          <p:nvPr/>
        </p:nvSpPr>
        <p:spPr>
          <a:xfrm>
            <a:off x="6371948" y="2300125"/>
            <a:ext cx="4715700" cy="2840700"/>
          </a:xfrm>
          <a:prstGeom prst="roundRect">
            <a:avLst>
              <a:gd name="adj" fmla="val 4404"/>
            </a:avLst>
          </a:prstGeom>
          <a:solidFill>
            <a:schemeClr val="lt1"/>
          </a:solidFill>
          <a:ln w="19050" cap="flat" cmpd="sng">
            <a:solidFill>
              <a:schemeClr val="accent1"/>
            </a:solidFill>
            <a:prstDash val="solid"/>
            <a:round/>
            <a:headEnd type="none" w="sm" len="sm"/>
            <a:tailEnd type="none" w="sm" len="sm"/>
          </a:ln>
          <a:effectLst>
            <a:outerShdw blurRad="571500" dist="95250" dir="5400000" algn="bl" rotWithShape="0">
              <a:srgbClr val="00B6E0">
                <a:alpha val="40000"/>
              </a:srgbClr>
            </a:outerShdw>
          </a:effectLst>
        </p:spPr>
        <p:txBody>
          <a:bodyPr spcFirstLastPara="1" wrap="square" lIns="91425" tIns="91425" rIns="91425" bIns="91425" anchor="ctr" anchorCtr="0">
            <a:noAutofit/>
          </a:bodyPr>
          <a:lstStyle/>
          <a:p>
            <a:pPr algn="ctr">
              <a:buClr>
                <a:srgbClr val="000000"/>
              </a:buClr>
              <a:buSzPts val="1900"/>
            </a:pPr>
            <a:endParaRPr sz="1900">
              <a:solidFill>
                <a:srgbClr val="EDEEF1"/>
              </a:solidFill>
              <a:latin typeface="DM Sans"/>
              <a:ea typeface="DM Sans"/>
              <a:cs typeface="DM Sans"/>
              <a:sym typeface="DM Sans"/>
            </a:endParaRPr>
          </a:p>
        </p:txBody>
      </p:sp>
      <p:pic>
        <p:nvPicPr>
          <p:cNvPr id="2741" name="Google Shape;2741;g13d286fe8e5_0_10590"/>
          <p:cNvPicPr preferRelativeResize="0"/>
          <p:nvPr/>
        </p:nvPicPr>
        <p:blipFill rotWithShape="1">
          <a:blip r:embed="rId3">
            <a:alphaModFix/>
          </a:blip>
          <a:srcRect/>
          <a:stretch/>
        </p:blipFill>
        <p:spPr>
          <a:xfrm>
            <a:off x="6653595" y="2503526"/>
            <a:ext cx="4082906" cy="2383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g13d286fe8e5_0_10641"/>
          <p:cNvSpPr txBox="1"/>
          <p:nvPr/>
        </p:nvSpPr>
        <p:spPr>
          <a:xfrm>
            <a:off x="750826" y="535597"/>
            <a:ext cx="10659300" cy="583500"/>
          </a:xfrm>
          <a:prstGeom prst="rect">
            <a:avLst/>
          </a:prstGeom>
          <a:noFill/>
          <a:ln>
            <a:noFill/>
          </a:ln>
        </p:spPr>
        <p:txBody>
          <a:bodyPr spcFirstLastPara="1" wrap="square" lIns="0" tIns="0" rIns="0" bIns="0" anchor="ctr" anchorCtr="0">
            <a:noAutofit/>
          </a:bodyPr>
          <a:lstStyle/>
          <a:p>
            <a:pPr defTabSz="914400">
              <a:lnSpc>
                <a:spcPct val="90000"/>
              </a:lnSpc>
              <a:buClr>
                <a:srgbClr val="000000"/>
              </a:buClr>
              <a:buSzPts val="4000"/>
            </a:pPr>
            <a:r>
              <a:rPr lang="en-US" sz="4000" dirty="0">
                <a:solidFill>
                  <a:schemeClr val="tx2"/>
                </a:solidFill>
                <a:latin typeface="+mj-lt"/>
                <a:ea typeface="+mj-ea"/>
                <a:cs typeface="+mj-cs"/>
                <a:sym typeface="DM Sans Medium"/>
              </a:rPr>
              <a:t>DLT Differentiations</a:t>
            </a:r>
            <a:endParaRPr sz="4000" dirty="0">
              <a:solidFill>
                <a:schemeClr val="tx2"/>
              </a:solidFill>
              <a:latin typeface="+mj-lt"/>
              <a:ea typeface="+mj-ea"/>
              <a:cs typeface="+mj-cs"/>
              <a:sym typeface="Arial"/>
            </a:endParaRPr>
          </a:p>
        </p:txBody>
      </p:sp>
      <p:cxnSp>
        <p:nvCxnSpPr>
          <p:cNvPr id="2791" name="Google Shape;2791;g13d286fe8e5_0_10641"/>
          <p:cNvCxnSpPr/>
          <p:nvPr/>
        </p:nvCxnSpPr>
        <p:spPr>
          <a:xfrm>
            <a:off x="3264550" y="1679156"/>
            <a:ext cx="0" cy="4425900"/>
          </a:xfrm>
          <a:prstGeom prst="straightConnector1">
            <a:avLst/>
          </a:prstGeom>
          <a:noFill/>
          <a:ln w="9525" cap="flat" cmpd="sng">
            <a:solidFill>
              <a:srgbClr val="EF6450"/>
            </a:solidFill>
            <a:prstDash val="solid"/>
            <a:miter lim="800000"/>
            <a:headEnd type="oval" w="med" len="med"/>
            <a:tailEnd type="oval" w="med" len="med"/>
          </a:ln>
        </p:spPr>
      </p:cxnSp>
      <p:cxnSp>
        <p:nvCxnSpPr>
          <p:cNvPr id="2792" name="Google Shape;2792;g13d286fe8e5_0_10641"/>
          <p:cNvCxnSpPr/>
          <p:nvPr/>
        </p:nvCxnSpPr>
        <p:spPr>
          <a:xfrm>
            <a:off x="6122620" y="1679156"/>
            <a:ext cx="0" cy="4425900"/>
          </a:xfrm>
          <a:prstGeom prst="straightConnector1">
            <a:avLst/>
          </a:prstGeom>
          <a:noFill/>
          <a:ln w="9525" cap="flat" cmpd="sng">
            <a:solidFill>
              <a:srgbClr val="EF6450"/>
            </a:solidFill>
            <a:prstDash val="solid"/>
            <a:miter lim="800000"/>
            <a:headEnd type="oval" w="med" len="med"/>
            <a:tailEnd type="oval" w="med" len="med"/>
          </a:ln>
        </p:spPr>
      </p:cxnSp>
      <p:cxnSp>
        <p:nvCxnSpPr>
          <p:cNvPr id="2793" name="Google Shape;2793;g13d286fe8e5_0_10641"/>
          <p:cNvCxnSpPr/>
          <p:nvPr/>
        </p:nvCxnSpPr>
        <p:spPr>
          <a:xfrm>
            <a:off x="8980688" y="1679156"/>
            <a:ext cx="0" cy="4425900"/>
          </a:xfrm>
          <a:prstGeom prst="straightConnector1">
            <a:avLst/>
          </a:prstGeom>
          <a:noFill/>
          <a:ln w="9525" cap="flat" cmpd="sng">
            <a:solidFill>
              <a:srgbClr val="EF6450"/>
            </a:solidFill>
            <a:prstDash val="solid"/>
            <a:miter lim="800000"/>
            <a:headEnd type="oval" w="med" len="med"/>
            <a:tailEnd type="oval" w="med" len="med"/>
          </a:ln>
        </p:spPr>
      </p:cxnSp>
      <p:sp>
        <p:nvSpPr>
          <p:cNvPr id="2794" name="Google Shape;2794;g13d286fe8e5_0_10641"/>
          <p:cNvSpPr txBox="1">
            <a:spLocks noGrp="1"/>
          </p:cNvSpPr>
          <p:nvPr>
            <p:ph type="sldNum" idx="12"/>
          </p:nvPr>
        </p:nvSpPr>
        <p:spPr>
          <a:xfrm>
            <a:off x="11089312" y="6430405"/>
            <a:ext cx="324300" cy="186600"/>
          </a:xfrm>
          <a:prstGeom prst="rect">
            <a:avLst/>
          </a:prstGeom>
          <a:noFill/>
          <a:ln>
            <a:noFill/>
          </a:ln>
        </p:spPr>
        <p:txBody>
          <a:bodyPr spcFirstLastPara="1" wrap="square" lIns="0" tIns="0" rIns="0" bIns="0" anchor="t" anchorCtr="0">
            <a:noAutofit/>
          </a:bodyPr>
          <a:lstStyle/>
          <a:p>
            <a:fld id="{00000000-1234-1234-1234-123412341234}" type="slidenum">
              <a:rPr lang="en-US"/>
              <a:pPr/>
              <a:t>17</a:t>
            </a:fld>
            <a:endParaRPr/>
          </a:p>
        </p:txBody>
      </p:sp>
      <p:grpSp>
        <p:nvGrpSpPr>
          <p:cNvPr id="2795" name="Google Shape;2795;g13d286fe8e5_0_10641"/>
          <p:cNvGrpSpPr/>
          <p:nvPr/>
        </p:nvGrpSpPr>
        <p:grpSpPr>
          <a:xfrm>
            <a:off x="834853" y="1660998"/>
            <a:ext cx="2106300" cy="3733942"/>
            <a:chOff x="833265" y="1660998"/>
            <a:chExt cx="2106300" cy="3733942"/>
          </a:xfrm>
        </p:grpSpPr>
        <p:sp>
          <p:nvSpPr>
            <p:cNvPr id="2796" name="Google Shape;2796;g13d286fe8e5_0_10641"/>
            <p:cNvSpPr txBox="1"/>
            <p:nvPr/>
          </p:nvSpPr>
          <p:spPr>
            <a:xfrm>
              <a:off x="833265" y="2615905"/>
              <a:ext cx="2106300" cy="4710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4300"/>
              </a:pPr>
              <a:r>
                <a:rPr lang="en-US">
                  <a:solidFill>
                    <a:schemeClr val="accent1"/>
                  </a:solidFill>
                  <a:latin typeface="DM Sans Medium"/>
                  <a:ea typeface="DM Sans Medium"/>
                  <a:cs typeface="DM Sans Medium"/>
                  <a:sym typeface="DM Sans Medium"/>
                </a:rPr>
                <a:t>Unified Batch and Streaming</a:t>
              </a:r>
              <a:endParaRPr sz="2800">
                <a:solidFill>
                  <a:schemeClr val="accent1"/>
                </a:solidFill>
                <a:latin typeface="DM Sans Medium"/>
                <a:ea typeface="DM Sans Medium"/>
                <a:cs typeface="DM Sans Medium"/>
                <a:sym typeface="DM Sans Medium"/>
              </a:endParaRPr>
            </a:p>
          </p:txBody>
        </p:sp>
        <p:sp>
          <p:nvSpPr>
            <p:cNvPr id="2797" name="Google Shape;2797;g13d286fe8e5_0_10641"/>
            <p:cNvSpPr txBox="1"/>
            <p:nvPr/>
          </p:nvSpPr>
          <p:spPr>
            <a:xfrm>
              <a:off x="871199" y="3534640"/>
              <a:ext cx="2030400" cy="1860300"/>
            </a:xfrm>
            <a:prstGeom prst="rect">
              <a:avLst/>
            </a:prstGeom>
            <a:noFill/>
            <a:ln>
              <a:noFill/>
            </a:ln>
          </p:spPr>
          <p:txBody>
            <a:bodyPr spcFirstLastPara="1" wrap="square" lIns="0" tIns="0" rIns="0" bIns="0" anchor="t" anchorCtr="0">
              <a:noAutofit/>
            </a:bodyPr>
            <a:lstStyle/>
            <a:p>
              <a:pPr algn="ctr">
                <a:lnSpc>
                  <a:spcPct val="115000"/>
                </a:lnSpc>
                <a:buClr>
                  <a:srgbClr val="000000"/>
                </a:buClr>
                <a:buSzPts val="1600"/>
              </a:pPr>
              <a:r>
                <a:rPr lang="en-US" sz="1600">
                  <a:solidFill>
                    <a:schemeClr val="dk1"/>
                  </a:solidFill>
                  <a:latin typeface="DM Sans Medium"/>
                  <a:ea typeface="DM Sans Medium"/>
                  <a:cs typeface="DM Sans Medium"/>
                  <a:sym typeface="DM Sans Medium"/>
                </a:rPr>
                <a:t>No overhead of learning, developing on, or maintaining two sets of APIs and data processing stacks</a:t>
              </a:r>
              <a:endParaRPr sz="1600">
                <a:solidFill>
                  <a:srgbClr val="000000"/>
                </a:solidFill>
                <a:latin typeface="DM Sans"/>
                <a:ea typeface="DM Sans"/>
                <a:cs typeface="DM Sans"/>
                <a:sym typeface="DM Sans"/>
              </a:endParaRPr>
            </a:p>
            <a:p>
              <a:pPr algn="ctr">
                <a:lnSpc>
                  <a:spcPct val="90000"/>
                </a:lnSpc>
                <a:spcBef>
                  <a:spcPts val="600"/>
                </a:spcBef>
                <a:buClr>
                  <a:schemeClr val="dk1"/>
                </a:buClr>
                <a:buSzPts val="4300"/>
              </a:pPr>
              <a:endParaRPr>
                <a:solidFill>
                  <a:schemeClr val="dk1"/>
                </a:solidFill>
                <a:latin typeface="DM Sans Medium"/>
                <a:ea typeface="DM Sans Medium"/>
                <a:cs typeface="DM Sans Medium"/>
                <a:sym typeface="DM Sans Medium"/>
              </a:endParaRPr>
            </a:p>
          </p:txBody>
        </p:sp>
        <p:pic>
          <p:nvPicPr>
            <p:cNvPr id="2798" name="Google Shape;2798;g13d286fe8e5_0_10641"/>
            <p:cNvPicPr preferRelativeResize="0"/>
            <p:nvPr/>
          </p:nvPicPr>
          <p:blipFill rotWithShape="1">
            <a:blip r:embed="rId3">
              <a:alphaModFix/>
            </a:blip>
            <a:srcRect/>
            <a:stretch/>
          </p:blipFill>
          <p:spPr>
            <a:xfrm>
              <a:off x="1429336" y="1660998"/>
              <a:ext cx="914125" cy="914400"/>
            </a:xfrm>
            <a:prstGeom prst="rect">
              <a:avLst/>
            </a:prstGeom>
            <a:noFill/>
            <a:ln>
              <a:noFill/>
            </a:ln>
          </p:spPr>
        </p:pic>
      </p:grpSp>
      <p:grpSp>
        <p:nvGrpSpPr>
          <p:cNvPr id="2799" name="Google Shape;2799;g13d286fe8e5_0_10641"/>
          <p:cNvGrpSpPr/>
          <p:nvPr/>
        </p:nvGrpSpPr>
        <p:grpSpPr>
          <a:xfrm>
            <a:off x="3569305" y="1584798"/>
            <a:ext cx="2250000" cy="3810142"/>
            <a:chOff x="3567717" y="1584798"/>
            <a:chExt cx="2250000" cy="3810142"/>
          </a:xfrm>
        </p:grpSpPr>
        <p:sp>
          <p:nvSpPr>
            <p:cNvPr id="2800" name="Google Shape;2800;g13d286fe8e5_0_10641"/>
            <p:cNvSpPr txBox="1"/>
            <p:nvPr/>
          </p:nvSpPr>
          <p:spPr>
            <a:xfrm>
              <a:off x="3859717" y="2615905"/>
              <a:ext cx="1665900" cy="4710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4300"/>
              </a:pPr>
              <a:r>
                <a:rPr lang="en-US">
                  <a:solidFill>
                    <a:schemeClr val="accent1"/>
                  </a:solidFill>
                  <a:latin typeface="DM Sans Medium"/>
                  <a:ea typeface="DM Sans Medium"/>
                  <a:cs typeface="DM Sans Medium"/>
                  <a:sym typeface="DM Sans Medium"/>
                </a:rPr>
                <a:t>Your Favorite Tools</a:t>
              </a:r>
              <a:endParaRPr sz="1400">
                <a:solidFill>
                  <a:srgbClr val="000000"/>
                </a:solidFill>
                <a:latin typeface="Arial"/>
                <a:ea typeface="Arial"/>
                <a:cs typeface="Arial"/>
                <a:sym typeface="Arial"/>
              </a:endParaRPr>
            </a:p>
          </p:txBody>
        </p:sp>
        <p:sp>
          <p:nvSpPr>
            <p:cNvPr id="2801" name="Google Shape;2801;g13d286fe8e5_0_10641"/>
            <p:cNvSpPr txBox="1"/>
            <p:nvPr/>
          </p:nvSpPr>
          <p:spPr>
            <a:xfrm>
              <a:off x="3567717" y="3534640"/>
              <a:ext cx="2250000" cy="1860300"/>
            </a:xfrm>
            <a:prstGeom prst="rect">
              <a:avLst/>
            </a:prstGeom>
            <a:noFill/>
            <a:ln>
              <a:noFill/>
            </a:ln>
          </p:spPr>
          <p:txBody>
            <a:bodyPr spcFirstLastPara="1" wrap="square" lIns="0" tIns="0" rIns="0" bIns="0" anchor="t" anchorCtr="0">
              <a:noAutofit/>
            </a:bodyPr>
            <a:lstStyle/>
            <a:p>
              <a:pPr algn="ctr">
                <a:lnSpc>
                  <a:spcPct val="115000"/>
                </a:lnSpc>
                <a:buClr>
                  <a:srgbClr val="000000"/>
                </a:buClr>
                <a:buSzPts val="1600"/>
              </a:pPr>
              <a:r>
                <a:rPr lang="en-US" sz="1600">
                  <a:solidFill>
                    <a:schemeClr val="dk1"/>
                  </a:solidFill>
                  <a:latin typeface="DM Sans Medium"/>
                  <a:ea typeface="DM Sans Medium"/>
                  <a:cs typeface="DM Sans Medium"/>
                  <a:sym typeface="DM Sans Medium"/>
                </a:rPr>
                <a:t>Provide diverse users with their favorite tools to work with streaming data, enabling the broader organization to take advantage of streaming</a:t>
              </a:r>
              <a:endParaRPr sz="1600">
                <a:solidFill>
                  <a:schemeClr val="dk1"/>
                </a:solidFill>
                <a:latin typeface="DM Sans Medium"/>
                <a:ea typeface="DM Sans Medium"/>
                <a:cs typeface="DM Sans Medium"/>
                <a:sym typeface="DM Sans Medium"/>
              </a:endParaRPr>
            </a:p>
            <a:p>
              <a:pPr algn="ctr">
                <a:lnSpc>
                  <a:spcPct val="90000"/>
                </a:lnSpc>
                <a:spcBef>
                  <a:spcPts val="600"/>
                </a:spcBef>
                <a:buClr>
                  <a:schemeClr val="dk1"/>
                </a:buClr>
                <a:buSzPts val="4300"/>
              </a:pPr>
              <a:endParaRPr>
                <a:solidFill>
                  <a:schemeClr val="dk1"/>
                </a:solidFill>
                <a:latin typeface="DM Sans Medium"/>
                <a:ea typeface="DM Sans Medium"/>
                <a:cs typeface="DM Sans Medium"/>
                <a:sym typeface="DM Sans Medium"/>
              </a:endParaRPr>
            </a:p>
          </p:txBody>
        </p:sp>
        <p:pic>
          <p:nvPicPr>
            <p:cNvPr id="2802" name="Google Shape;2802;g13d286fe8e5_0_10641"/>
            <p:cNvPicPr preferRelativeResize="0"/>
            <p:nvPr/>
          </p:nvPicPr>
          <p:blipFill rotWithShape="1">
            <a:blip r:embed="rId4">
              <a:alphaModFix/>
            </a:blip>
            <a:srcRect/>
            <a:stretch/>
          </p:blipFill>
          <p:spPr>
            <a:xfrm>
              <a:off x="4235654" y="1584798"/>
              <a:ext cx="914124" cy="914400"/>
            </a:xfrm>
            <a:prstGeom prst="rect">
              <a:avLst/>
            </a:prstGeom>
            <a:noFill/>
            <a:ln>
              <a:noFill/>
            </a:ln>
          </p:spPr>
        </p:pic>
      </p:grpSp>
      <p:grpSp>
        <p:nvGrpSpPr>
          <p:cNvPr id="2803" name="Google Shape;2803;g13d286fe8e5_0_10641"/>
          <p:cNvGrpSpPr/>
          <p:nvPr/>
        </p:nvGrpSpPr>
        <p:grpSpPr>
          <a:xfrm>
            <a:off x="9381438" y="1660998"/>
            <a:ext cx="2030400" cy="3733942"/>
            <a:chOff x="9379850" y="1660998"/>
            <a:chExt cx="2030400" cy="3733942"/>
          </a:xfrm>
        </p:grpSpPr>
        <p:sp>
          <p:nvSpPr>
            <p:cNvPr id="2804" name="Google Shape;2804;g13d286fe8e5_0_10641"/>
            <p:cNvSpPr txBox="1"/>
            <p:nvPr/>
          </p:nvSpPr>
          <p:spPr>
            <a:xfrm>
              <a:off x="9562050" y="2615905"/>
              <a:ext cx="1665900" cy="4710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4300"/>
              </a:pPr>
              <a:r>
                <a:rPr lang="en-US">
                  <a:solidFill>
                    <a:schemeClr val="accent1"/>
                  </a:solidFill>
                  <a:latin typeface="DM Sans Medium"/>
                  <a:ea typeface="DM Sans Medium"/>
                  <a:cs typeface="DM Sans Medium"/>
                  <a:sym typeface="DM Sans Medium"/>
                </a:rPr>
                <a:t>End-to-End Streaming</a:t>
              </a:r>
              <a:endParaRPr sz="1400">
                <a:solidFill>
                  <a:srgbClr val="000000"/>
                </a:solidFill>
                <a:latin typeface="Arial"/>
                <a:ea typeface="Arial"/>
                <a:cs typeface="Arial"/>
                <a:sym typeface="Arial"/>
              </a:endParaRPr>
            </a:p>
          </p:txBody>
        </p:sp>
        <p:sp>
          <p:nvSpPr>
            <p:cNvPr id="2805" name="Google Shape;2805;g13d286fe8e5_0_10641"/>
            <p:cNvSpPr txBox="1"/>
            <p:nvPr/>
          </p:nvSpPr>
          <p:spPr>
            <a:xfrm>
              <a:off x="9379850" y="3534640"/>
              <a:ext cx="2030400" cy="1860300"/>
            </a:xfrm>
            <a:prstGeom prst="rect">
              <a:avLst/>
            </a:prstGeom>
            <a:noFill/>
            <a:ln>
              <a:noFill/>
            </a:ln>
          </p:spPr>
          <p:txBody>
            <a:bodyPr spcFirstLastPara="1" wrap="square" lIns="0" tIns="0" rIns="0" bIns="0" anchor="t" anchorCtr="0">
              <a:noAutofit/>
            </a:bodyPr>
            <a:lstStyle/>
            <a:p>
              <a:pPr algn="ctr">
                <a:buClr>
                  <a:srgbClr val="000000"/>
                </a:buClr>
                <a:buSzPts val="1600"/>
              </a:pPr>
              <a:r>
                <a:rPr lang="en-US" sz="1600">
                  <a:solidFill>
                    <a:schemeClr val="dk1"/>
                  </a:solidFill>
                  <a:latin typeface="DM Sans Medium"/>
                  <a:ea typeface="DM Sans Medium"/>
                  <a:cs typeface="DM Sans Medium"/>
                  <a:sym typeface="DM Sans Medium"/>
                </a:rPr>
                <a:t>Has everything you need, no need to stitch together different streaming technology stacks or tune them to work together</a:t>
              </a:r>
              <a:endParaRPr sz="1600">
                <a:solidFill>
                  <a:srgbClr val="000000"/>
                </a:solidFill>
                <a:latin typeface="DM Sans"/>
                <a:ea typeface="DM Sans"/>
                <a:cs typeface="DM Sans"/>
                <a:sym typeface="DM Sans"/>
              </a:endParaRPr>
            </a:p>
            <a:p>
              <a:pPr algn="ctr">
                <a:lnSpc>
                  <a:spcPct val="90000"/>
                </a:lnSpc>
                <a:buClr>
                  <a:schemeClr val="dk1"/>
                </a:buClr>
                <a:buSzPts val="4300"/>
              </a:pPr>
              <a:endParaRPr>
                <a:solidFill>
                  <a:schemeClr val="dk1"/>
                </a:solidFill>
                <a:latin typeface="DM Sans Medium"/>
                <a:ea typeface="DM Sans Medium"/>
                <a:cs typeface="DM Sans Medium"/>
                <a:sym typeface="DM Sans Medium"/>
              </a:endParaRPr>
            </a:p>
          </p:txBody>
        </p:sp>
        <p:pic>
          <p:nvPicPr>
            <p:cNvPr id="2806" name="Google Shape;2806;g13d286fe8e5_0_10641"/>
            <p:cNvPicPr preferRelativeResize="0"/>
            <p:nvPr/>
          </p:nvPicPr>
          <p:blipFill rotWithShape="1">
            <a:blip r:embed="rId5">
              <a:alphaModFix/>
            </a:blip>
            <a:srcRect/>
            <a:stretch/>
          </p:blipFill>
          <p:spPr>
            <a:xfrm>
              <a:off x="9937988" y="1660998"/>
              <a:ext cx="914124" cy="914400"/>
            </a:xfrm>
            <a:prstGeom prst="rect">
              <a:avLst/>
            </a:prstGeom>
            <a:noFill/>
            <a:ln>
              <a:noFill/>
            </a:ln>
          </p:spPr>
        </p:pic>
      </p:grpSp>
      <p:grpSp>
        <p:nvGrpSpPr>
          <p:cNvPr id="2807" name="Google Shape;2807;g13d286fe8e5_0_10641"/>
          <p:cNvGrpSpPr/>
          <p:nvPr/>
        </p:nvGrpSpPr>
        <p:grpSpPr>
          <a:xfrm>
            <a:off x="6511334" y="1660998"/>
            <a:ext cx="2166000" cy="3733942"/>
            <a:chOff x="6509746" y="1660998"/>
            <a:chExt cx="2166000" cy="3733942"/>
          </a:xfrm>
        </p:grpSpPr>
        <p:sp>
          <p:nvSpPr>
            <p:cNvPr id="2808" name="Google Shape;2808;g13d286fe8e5_0_10641"/>
            <p:cNvSpPr txBox="1"/>
            <p:nvPr/>
          </p:nvSpPr>
          <p:spPr>
            <a:xfrm>
              <a:off x="6759746" y="2615905"/>
              <a:ext cx="1665900" cy="4710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4300"/>
              </a:pPr>
              <a:r>
                <a:rPr lang="en-US">
                  <a:solidFill>
                    <a:schemeClr val="accent1"/>
                  </a:solidFill>
                  <a:latin typeface="DM Sans Medium"/>
                  <a:ea typeface="DM Sans Medium"/>
                  <a:cs typeface="DM Sans Medium"/>
                  <a:sym typeface="DM Sans Medium"/>
                </a:rPr>
                <a:t>Optimal Cost Structure</a:t>
              </a:r>
              <a:endParaRPr sz="1400">
                <a:solidFill>
                  <a:srgbClr val="000000"/>
                </a:solidFill>
                <a:latin typeface="Arial"/>
                <a:ea typeface="Arial"/>
                <a:cs typeface="Arial"/>
                <a:sym typeface="Arial"/>
              </a:endParaRPr>
            </a:p>
          </p:txBody>
        </p:sp>
        <p:sp>
          <p:nvSpPr>
            <p:cNvPr id="2809" name="Google Shape;2809;g13d286fe8e5_0_10641"/>
            <p:cNvSpPr txBox="1"/>
            <p:nvPr/>
          </p:nvSpPr>
          <p:spPr>
            <a:xfrm>
              <a:off x="6509746" y="3534640"/>
              <a:ext cx="2166000" cy="1860300"/>
            </a:xfrm>
            <a:prstGeom prst="rect">
              <a:avLst/>
            </a:prstGeom>
            <a:noFill/>
            <a:ln>
              <a:noFill/>
            </a:ln>
          </p:spPr>
          <p:txBody>
            <a:bodyPr spcFirstLastPara="1" wrap="square" lIns="0" tIns="0" rIns="0" bIns="0" anchor="t" anchorCtr="0">
              <a:noAutofit/>
            </a:bodyPr>
            <a:lstStyle/>
            <a:p>
              <a:pPr algn="ctr">
                <a:buClr>
                  <a:srgbClr val="000000"/>
                </a:buClr>
                <a:buSzPts val="1600"/>
              </a:pPr>
              <a:r>
                <a:rPr lang="en-US" sz="1600">
                  <a:solidFill>
                    <a:schemeClr val="dk1"/>
                  </a:solidFill>
                  <a:latin typeface="DM Sans Medium"/>
                  <a:ea typeface="DM Sans Medium"/>
                  <a:cs typeface="DM Sans Medium"/>
                  <a:sym typeface="DM Sans Medium"/>
                </a:rPr>
                <a:t>Easily configure the right latency-cost tradeoff for each of your streaming workloads</a:t>
              </a:r>
              <a:endParaRPr sz="1600">
                <a:solidFill>
                  <a:schemeClr val="dk1"/>
                </a:solidFill>
                <a:latin typeface="DM Sans Medium"/>
                <a:ea typeface="DM Sans Medium"/>
                <a:cs typeface="DM Sans Medium"/>
                <a:sym typeface="DM Sans Medium"/>
              </a:endParaRPr>
            </a:p>
            <a:p>
              <a:pPr algn="ctr">
                <a:lnSpc>
                  <a:spcPct val="90000"/>
                </a:lnSpc>
                <a:spcBef>
                  <a:spcPts val="600"/>
                </a:spcBef>
                <a:buClr>
                  <a:schemeClr val="dk1"/>
                </a:buClr>
                <a:buSzPts val="4300"/>
              </a:pPr>
              <a:endParaRPr>
                <a:solidFill>
                  <a:schemeClr val="dk1"/>
                </a:solidFill>
                <a:latin typeface="DM Sans Medium"/>
                <a:ea typeface="DM Sans Medium"/>
                <a:cs typeface="DM Sans Medium"/>
                <a:sym typeface="DM Sans Medium"/>
              </a:endParaRPr>
            </a:p>
          </p:txBody>
        </p:sp>
        <p:pic>
          <p:nvPicPr>
            <p:cNvPr id="2810" name="Google Shape;2810;g13d286fe8e5_0_10641" descr="Text&#10;&#10;Description automatically generated"/>
            <p:cNvPicPr preferRelativeResize="0"/>
            <p:nvPr/>
          </p:nvPicPr>
          <p:blipFill rotWithShape="1">
            <a:blip r:embed="rId6">
              <a:alphaModFix/>
            </a:blip>
            <a:srcRect/>
            <a:stretch/>
          </p:blipFill>
          <p:spPr>
            <a:xfrm>
              <a:off x="7135684" y="1660998"/>
              <a:ext cx="914126" cy="9144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5"/>
                                        </p:tgtEl>
                                        <p:attrNameLst>
                                          <p:attrName>style.visibility</p:attrName>
                                        </p:attrNameLst>
                                      </p:cBhvr>
                                      <p:to>
                                        <p:strVal val="visible"/>
                                      </p:to>
                                    </p:set>
                                    <p:animEffect transition="in" filter="fade">
                                      <p:cBhvr>
                                        <p:cTn id="7" dur="1000"/>
                                        <p:tgtEl>
                                          <p:spTgt spid="27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9"/>
                                        </p:tgtEl>
                                        <p:attrNameLst>
                                          <p:attrName>style.visibility</p:attrName>
                                        </p:attrNameLst>
                                      </p:cBhvr>
                                      <p:to>
                                        <p:strVal val="visible"/>
                                      </p:to>
                                    </p:set>
                                    <p:animEffect transition="in" filter="fade">
                                      <p:cBhvr>
                                        <p:cTn id="12" dur="1000"/>
                                        <p:tgtEl>
                                          <p:spTgt spid="27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07"/>
                                        </p:tgtEl>
                                        <p:attrNameLst>
                                          <p:attrName>style.visibility</p:attrName>
                                        </p:attrNameLst>
                                      </p:cBhvr>
                                      <p:to>
                                        <p:strVal val="visible"/>
                                      </p:to>
                                    </p:set>
                                    <p:animEffect transition="in" filter="fade">
                                      <p:cBhvr>
                                        <p:cTn id="17" dur="1000"/>
                                        <p:tgtEl>
                                          <p:spTgt spid="28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03"/>
                                        </p:tgtEl>
                                        <p:attrNameLst>
                                          <p:attrName>style.visibility</p:attrName>
                                        </p:attrNameLst>
                                      </p:cBhvr>
                                      <p:to>
                                        <p:strVal val="visible"/>
                                      </p:to>
                                    </p:set>
                                    <p:animEffect transition="in" filter="fade">
                                      <p:cBhvr>
                                        <p:cTn id="22" dur="1000"/>
                                        <p:tgtEl>
                                          <p:spTgt spid="2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7B63EE-580F-4D38-B14B-EE860086A012}"/>
              </a:ext>
            </a:extLst>
          </p:cNvPr>
          <p:cNvSpPr>
            <a:spLocks noGrp="1"/>
          </p:cNvSpPr>
          <p:nvPr>
            <p:ph type="title"/>
          </p:nvPr>
        </p:nvSpPr>
        <p:spPr/>
        <p:txBody>
          <a:bodyPr/>
          <a:lstStyle/>
          <a:p>
            <a:r>
              <a:rPr lang="en-US" dirty="0">
                <a:solidFill>
                  <a:srgbClr val="036258"/>
                </a:solidFill>
              </a:rPr>
              <a:t>Recap</a:t>
            </a:r>
          </a:p>
        </p:txBody>
      </p:sp>
      <p:sp>
        <p:nvSpPr>
          <p:cNvPr id="11" name="TextBox 10">
            <a:extLst>
              <a:ext uri="{FF2B5EF4-FFF2-40B4-BE49-F238E27FC236}">
                <a16:creationId xmlns:a16="http://schemas.microsoft.com/office/drawing/2014/main" id="{64A28FE5-B4CB-4099-95A1-73B4DF59A327}"/>
              </a:ext>
            </a:extLst>
          </p:cNvPr>
          <p:cNvSpPr txBox="1"/>
          <p:nvPr/>
        </p:nvSpPr>
        <p:spPr>
          <a:xfrm>
            <a:off x="1350713" y="1832532"/>
            <a:ext cx="9649301" cy="3046988"/>
          </a:xfrm>
          <a:prstGeom prst="rect">
            <a:avLst/>
          </a:prstGeom>
          <a:noFill/>
        </p:spPr>
        <p:txBody>
          <a:bodyPr wrap="square">
            <a:spAutoFit/>
          </a:bodyPr>
          <a:lstStyle/>
          <a:p>
            <a:pPr marL="342900" indent="-342900">
              <a:buFont typeface="Arial" panose="020B0604020202020204" pitchFamily="34" charset="0"/>
              <a:buChar char="•"/>
            </a:pPr>
            <a:r>
              <a:rPr lang="en-GB" sz="2400" dirty="0"/>
              <a:t>Delta Live Tables” to enhance modern DAP Architecture and Transformation Solution.</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Delta Lives Tables is not just a technological advancement but also focuses on achieving business objectives.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Operational efficiency translated into higher customer service which in turn translates into increased Return On Investment (ROI).</a:t>
            </a:r>
          </a:p>
        </p:txBody>
      </p:sp>
      <p:sp>
        <p:nvSpPr>
          <p:cNvPr id="14" name="Rectangle 13">
            <a:extLst>
              <a:ext uri="{FF2B5EF4-FFF2-40B4-BE49-F238E27FC236}">
                <a16:creationId xmlns:a16="http://schemas.microsoft.com/office/drawing/2014/main" id="{F96621DE-91C2-4FD8-9ABE-9CA00A07802C}"/>
              </a:ext>
            </a:extLst>
          </p:cNvPr>
          <p:cNvSpPr/>
          <p:nvPr/>
        </p:nvSpPr>
        <p:spPr>
          <a:xfrm>
            <a:off x="0" y="1832532"/>
            <a:ext cx="1306286" cy="2939083"/>
          </a:xfrm>
          <a:prstGeom prst="rect">
            <a:avLst/>
          </a:prstGeom>
          <a:solidFill>
            <a:srgbClr val="03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822646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5791A-7F39-3CB9-FDFA-F28E52A7301B}"/>
              </a:ext>
            </a:extLst>
          </p:cNvPr>
          <p:cNvSpPr>
            <a:spLocks noGrp="1"/>
          </p:cNvSpPr>
          <p:nvPr>
            <p:ph type="title"/>
          </p:nvPr>
        </p:nvSpPr>
        <p:spPr/>
        <p:txBody>
          <a:bodyPr/>
          <a:lstStyle/>
          <a:p>
            <a:r>
              <a:rPr lang="en-GB" dirty="0"/>
              <a:t>Q &amp; A</a:t>
            </a:r>
          </a:p>
        </p:txBody>
      </p:sp>
    </p:spTree>
    <p:extLst>
      <p:ext uri="{BB962C8B-B14F-4D97-AF65-F5344CB8AC3E}">
        <p14:creationId xmlns:p14="http://schemas.microsoft.com/office/powerpoint/2010/main" val="1923176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53360-57BD-D8AE-5012-D2DC03009633}"/>
              </a:ext>
            </a:extLst>
          </p:cNvPr>
          <p:cNvSpPr>
            <a:spLocks noGrp="1"/>
          </p:cNvSpPr>
          <p:nvPr>
            <p:ph type="title"/>
          </p:nvPr>
        </p:nvSpPr>
        <p:spPr>
          <a:xfrm>
            <a:off x="4581282" y="1527048"/>
            <a:ext cx="2386445" cy="2935224"/>
          </a:xfrm>
        </p:spPr>
        <p:txBody>
          <a:bodyPr/>
          <a:lstStyle/>
          <a:p>
            <a:r>
              <a:rPr lang="en-GB" dirty="0"/>
              <a:t>Nagaraj Sengodan</a:t>
            </a:r>
            <a:br>
              <a:rPr lang="en-GB" dirty="0"/>
            </a:br>
            <a:br>
              <a:rPr lang="en-GB" dirty="0"/>
            </a:br>
            <a:endParaRPr lang="en-GB" sz="1200" dirty="0"/>
          </a:p>
        </p:txBody>
      </p:sp>
      <p:pic>
        <p:nvPicPr>
          <p:cNvPr id="6" name="Picture 5">
            <a:extLst>
              <a:ext uri="{FF2B5EF4-FFF2-40B4-BE49-F238E27FC236}">
                <a16:creationId xmlns:a16="http://schemas.microsoft.com/office/drawing/2014/main" id="{F2A36290-947A-8AB7-6A81-F86B724FCB16}"/>
              </a:ext>
            </a:extLst>
          </p:cNvPr>
          <p:cNvPicPr>
            <a:picLocks noChangeAspect="1"/>
          </p:cNvPicPr>
          <p:nvPr/>
        </p:nvPicPr>
        <p:blipFill rotWithShape="1">
          <a:blip r:embed="rId3">
            <a:clrChange>
              <a:clrFrom>
                <a:srgbClr val="FFFFFF"/>
              </a:clrFrom>
              <a:clrTo>
                <a:srgbClr val="FFFFFF">
                  <a:alpha val="0"/>
                </a:srgbClr>
              </a:clrTo>
            </a:clrChange>
          </a:blip>
          <a:srcRect t="20145" b="12826"/>
          <a:stretch/>
        </p:blipFill>
        <p:spPr>
          <a:xfrm>
            <a:off x="1751977" y="649827"/>
            <a:ext cx="3352594" cy="3995040"/>
          </a:xfrm>
          <a:prstGeom prst="rect">
            <a:avLst/>
          </a:prstGeom>
        </p:spPr>
      </p:pic>
      <p:sp>
        <p:nvSpPr>
          <p:cNvPr id="8" name="TextBox 7">
            <a:extLst>
              <a:ext uri="{FF2B5EF4-FFF2-40B4-BE49-F238E27FC236}">
                <a16:creationId xmlns:a16="http://schemas.microsoft.com/office/drawing/2014/main" id="{6B87A7F9-321C-3E5D-1EE5-E3B18A6A9A91}"/>
              </a:ext>
            </a:extLst>
          </p:cNvPr>
          <p:cNvSpPr txBox="1"/>
          <p:nvPr/>
        </p:nvSpPr>
        <p:spPr>
          <a:xfrm>
            <a:off x="7157416" y="1851159"/>
            <a:ext cx="4988201" cy="2554545"/>
          </a:xfrm>
          <a:prstGeom prst="rect">
            <a:avLst/>
          </a:prstGeom>
          <a:noFill/>
        </p:spPr>
        <p:txBody>
          <a:bodyPr wrap="square">
            <a:spAutoFit/>
          </a:bodyPr>
          <a:lstStyle/>
          <a:p>
            <a:pPr marL="285750" indent="-285750">
              <a:buFont typeface="Wingdings" panose="05000000000000000000" pitchFamily="2" charset="2"/>
              <a:buChar char="v"/>
            </a:pPr>
            <a:r>
              <a:rPr lang="en-GB" sz="1600" b="1" dirty="0">
                <a:solidFill>
                  <a:schemeClr val="bg1"/>
                </a:solidFill>
                <a:ea typeface="+mj-ea"/>
                <a:cs typeface="+mj-cs"/>
              </a:rPr>
              <a:t>Cloud</a:t>
            </a:r>
            <a:r>
              <a:rPr lang="en-GB" sz="1600" dirty="0">
                <a:solidFill>
                  <a:schemeClr val="bg1"/>
                </a:solidFill>
                <a:ea typeface="+mj-ea"/>
                <a:cs typeface="+mj-cs"/>
              </a:rPr>
              <a:t> </a:t>
            </a:r>
            <a:r>
              <a:rPr lang="en-GB" sz="1600" b="1" dirty="0">
                <a:solidFill>
                  <a:schemeClr val="bg1"/>
                </a:solidFill>
                <a:ea typeface="+mj-ea"/>
                <a:cs typeface="+mj-cs"/>
              </a:rPr>
              <a:t>Solution Architect</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Specialized in data and AI </a:t>
            </a:r>
            <a:r>
              <a:rPr lang="en-GB" sz="1600" b="1" dirty="0">
                <a:solidFill>
                  <a:schemeClr val="bg1"/>
                </a:solidFill>
                <a:ea typeface="+mj-ea"/>
                <a:cs typeface="+mj-cs"/>
              </a:rPr>
              <a:t>Consulting</a:t>
            </a:r>
            <a:r>
              <a:rPr lang="en-GB" sz="1600" dirty="0">
                <a:solidFill>
                  <a:schemeClr val="bg1"/>
                </a:solidFill>
                <a:ea typeface="+mj-ea"/>
                <a:cs typeface="+mj-cs"/>
              </a:rPr>
              <a:t>, </a:t>
            </a:r>
            <a:r>
              <a:rPr lang="en-GB" sz="1600" b="1" dirty="0">
                <a:solidFill>
                  <a:schemeClr val="bg1"/>
                </a:solidFill>
                <a:ea typeface="+mj-ea"/>
                <a:cs typeface="+mj-cs"/>
              </a:rPr>
              <a:t>Strategy</a:t>
            </a:r>
            <a:r>
              <a:rPr lang="en-GB" sz="1600" dirty="0">
                <a:solidFill>
                  <a:schemeClr val="bg1"/>
                </a:solidFill>
                <a:ea typeface="+mj-ea"/>
                <a:cs typeface="+mj-cs"/>
              </a:rPr>
              <a:t>, </a:t>
            </a:r>
            <a:r>
              <a:rPr lang="en-GB" sz="1600" b="1" dirty="0">
                <a:solidFill>
                  <a:schemeClr val="bg1"/>
                </a:solidFill>
                <a:ea typeface="+mj-ea"/>
                <a:cs typeface="+mj-cs"/>
              </a:rPr>
              <a:t>Solution Architecture</a:t>
            </a:r>
            <a:r>
              <a:rPr lang="en-GB" sz="1600" dirty="0">
                <a:solidFill>
                  <a:schemeClr val="bg1"/>
                </a:solidFill>
                <a:ea typeface="+mj-ea"/>
                <a:cs typeface="+mj-cs"/>
              </a:rPr>
              <a:t>, and Implementation</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Expertise in data management to help partners and customers be successful in large-scale analytics initiatives.</a:t>
            </a:r>
          </a:p>
          <a:p>
            <a:pPr marL="285750" indent="-285750">
              <a:buFont typeface="Wingdings" panose="05000000000000000000" pitchFamily="2" charset="2"/>
              <a:buChar char="v"/>
            </a:pPr>
            <a:endParaRPr lang="en-GB" sz="1600" dirty="0">
              <a:solidFill>
                <a:schemeClr val="bg1"/>
              </a:solidFill>
              <a:ea typeface="+mj-ea"/>
              <a:cs typeface="+mj-cs"/>
            </a:endParaRPr>
          </a:p>
          <a:p>
            <a:pPr marL="285750" indent="-285750">
              <a:buFont typeface="Wingdings" panose="05000000000000000000" pitchFamily="2" charset="2"/>
              <a:buChar char="v"/>
            </a:pPr>
            <a:r>
              <a:rPr lang="en-GB" sz="1600" dirty="0">
                <a:solidFill>
                  <a:schemeClr val="bg1"/>
                </a:solidFill>
                <a:ea typeface="+mj-ea"/>
                <a:cs typeface="+mj-cs"/>
              </a:rPr>
              <a:t>https://uk.linkedin.com/in/</a:t>
            </a:r>
            <a:r>
              <a:rPr lang="en-GB" sz="1600" b="1" dirty="0">
                <a:solidFill>
                  <a:schemeClr val="tx2"/>
                </a:solidFill>
                <a:highlight>
                  <a:srgbClr val="9CF1DE"/>
                </a:highlight>
                <a:ea typeface="+mj-ea"/>
                <a:cs typeface="+mj-cs"/>
              </a:rPr>
              <a:t>NagarajSengodan</a:t>
            </a:r>
          </a:p>
        </p:txBody>
      </p:sp>
    </p:spTree>
    <p:extLst>
      <p:ext uri="{BB962C8B-B14F-4D97-AF65-F5344CB8AC3E}">
        <p14:creationId xmlns:p14="http://schemas.microsoft.com/office/powerpoint/2010/main" val="3276688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5FE8F-682C-139C-7FB8-401DEA8D7D6E}"/>
              </a:ext>
            </a:extLst>
          </p:cNvPr>
          <p:cNvSpPr>
            <a:spLocks noGrp="1"/>
          </p:cNvSpPr>
          <p:nvPr>
            <p:ph type="ctrTitle"/>
          </p:nvPr>
        </p:nvSpPr>
        <p:spPr/>
        <p:txBody>
          <a:bodyPr/>
          <a:lstStyle/>
          <a:p>
            <a:r>
              <a:rPr lang="en-GB" dirty="0"/>
              <a:t>Appendix</a:t>
            </a:r>
          </a:p>
        </p:txBody>
      </p:sp>
    </p:spTree>
    <p:extLst>
      <p:ext uri="{BB962C8B-B14F-4D97-AF65-F5344CB8AC3E}">
        <p14:creationId xmlns:p14="http://schemas.microsoft.com/office/powerpoint/2010/main" val="203698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7B63EE-580F-4D38-B14B-EE860086A012}"/>
              </a:ext>
            </a:extLst>
          </p:cNvPr>
          <p:cNvSpPr>
            <a:spLocks noGrp="1"/>
          </p:cNvSpPr>
          <p:nvPr>
            <p:ph type="title"/>
          </p:nvPr>
        </p:nvSpPr>
        <p:spPr/>
        <p:txBody>
          <a:bodyPr/>
          <a:lstStyle/>
          <a:p>
            <a:r>
              <a:rPr lang="en-US" dirty="0">
                <a:solidFill>
                  <a:srgbClr val="036258"/>
                </a:solidFill>
              </a:rPr>
              <a:t>Introduction</a:t>
            </a:r>
          </a:p>
        </p:txBody>
      </p:sp>
      <p:sp>
        <p:nvSpPr>
          <p:cNvPr id="11" name="TextBox 10">
            <a:extLst>
              <a:ext uri="{FF2B5EF4-FFF2-40B4-BE49-F238E27FC236}">
                <a16:creationId xmlns:a16="http://schemas.microsoft.com/office/drawing/2014/main" id="{64A28FE5-B4CB-4099-95A1-73B4DF59A327}"/>
              </a:ext>
            </a:extLst>
          </p:cNvPr>
          <p:cNvSpPr txBox="1"/>
          <p:nvPr/>
        </p:nvSpPr>
        <p:spPr>
          <a:xfrm>
            <a:off x="1350713" y="1832532"/>
            <a:ext cx="9649301" cy="3046988"/>
          </a:xfrm>
          <a:prstGeom prst="rect">
            <a:avLst/>
          </a:prstGeom>
          <a:noFill/>
        </p:spPr>
        <p:txBody>
          <a:bodyPr wrap="square">
            <a:spAutoFit/>
          </a:bodyPr>
          <a:lstStyle/>
          <a:p>
            <a:pPr marL="342900" indent="-342900">
              <a:buFont typeface="Arial" panose="020B0604020202020204" pitchFamily="34" charset="0"/>
              <a:buChar char="•"/>
            </a:pPr>
            <a:r>
              <a:rPr lang="en-GB" sz="2400" dirty="0"/>
              <a:t>Delta Live Tables (DLT) is an ETL framework that uses a simple declarative approach to build reliable data pipelines and automatically manage the infrastructure at scale</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DLT allows the developer to focus on the core transformation logic by abstracting away all the surrounding operational complexity.</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Let’s explore</a:t>
            </a:r>
          </a:p>
        </p:txBody>
      </p:sp>
      <p:sp>
        <p:nvSpPr>
          <p:cNvPr id="14" name="Rectangle 13">
            <a:extLst>
              <a:ext uri="{FF2B5EF4-FFF2-40B4-BE49-F238E27FC236}">
                <a16:creationId xmlns:a16="http://schemas.microsoft.com/office/drawing/2014/main" id="{F96621DE-91C2-4FD8-9ABE-9CA00A07802C}"/>
              </a:ext>
            </a:extLst>
          </p:cNvPr>
          <p:cNvSpPr/>
          <p:nvPr/>
        </p:nvSpPr>
        <p:spPr>
          <a:xfrm>
            <a:off x="0" y="1832532"/>
            <a:ext cx="1306286" cy="2939083"/>
          </a:xfrm>
          <a:prstGeom prst="rect">
            <a:avLst/>
          </a:prstGeom>
          <a:solidFill>
            <a:srgbClr val="03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824769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8"/>
          <p:cNvSpPr/>
          <p:nvPr/>
        </p:nvSpPr>
        <p:spPr>
          <a:xfrm>
            <a:off x="4576" y="4880394"/>
            <a:ext cx="12186297" cy="2281087"/>
          </a:xfrm>
          <a:custGeom>
            <a:avLst/>
            <a:gdLst/>
            <a:ahLst/>
            <a:cxnLst/>
            <a:rect l="l" t="t" r="r" b="b"/>
            <a:pathLst>
              <a:path w="285193" h="39048" extrusionOk="0">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spcFirstLastPara="1" wrap="square" lIns="91400" tIns="91400" rIns="91400" bIns="91400" anchor="ctr" anchorCtr="0">
            <a:noAutofit/>
          </a:bodyPr>
          <a:lstStyle/>
          <a:p>
            <a:endParaRPr sz="1466">
              <a:solidFill>
                <a:schemeClr val="lt1"/>
              </a:solidFill>
              <a:latin typeface="DM Sans"/>
              <a:ea typeface="DM Sans"/>
              <a:cs typeface="DM Sans"/>
              <a:sym typeface="DM Sans"/>
            </a:endParaRPr>
          </a:p>
        </p:txBody>
      </p:sp>
      <p:sp>
        <p:nvSpPr>
          <p:cNvPr id="690" name="Google Shape;690;p78"/>
          <p:cNvSpPr/>
          <p:nvPr/>
        </p:nvSpPr>
        <p:spPr>
          <a:xfrm>
            <a:off x="2174228" y="1799924"/>
            <a:ext cx="7779300" cy="3897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lgn="ctr"/>
            <a:endParaRPr sz="1466" i="1">
              <a:solidFill>
                <a:schemeClr val="lt1"/>
              </a:solidFill>
              <a:latin typeface="DM Sans"/>
              <a:ea typeface="DM Sans"/>
              <a:cs typeface="DM Sans"/>
              <a:sym typeface="DM Sans"/>
            </a:endParaRPr>
          </a:p>
        </p:txBody>
      </p:sp>
      <p:sp>
        <p:nvSpPr>
          <p:cNvPr id="691" name="Google Shape;691;p78"/>
          <p:cNvSpPr/>
          <p:nvPr/>
        </p:nvSpPr>
        <p:spPr>
          <a:xfrm>
            <a:off x="4230556" y="1946333"/>
            <a:ext cx="1791600" cy="914100"/>
          </a:xfrm>
          <a:prstGeom prst="rect">
            <a:avLst/>
          </a:prstGeom>
          <a:solidFill>
            <a:srgbClr val="B3D4DE"/>
          </a:solidFill>
          <a:ln>
            <a:noFill/>
          </a:ln>
        </p:spPr>
        <p:txBody>
          <a:bodyPr spcFirstLastPara="1" wrap="square" lIns="0" tIns="91400" rIns="0" bIns="91400" anchor="t" anchorCtr="0">
            <a:noAutofit/>
          </a:bodyPr>
          <a:lstStyle/>
          <a:p>
            <a:pPr algn="ctr"/>
            <a:r>
              <a:rPr lang="en" sz="1200">
                <a:solidFill>
                  <a:schemeClr val="dk1"/>
                </a:solidFill>
                <a:latin typeface="DM Sans"/>
                <a:ea typeface="DM Sans"/>
                <a:cs typeface="DM Sans"/>
                <a:sym typeface="DM Sans"/>
              </a:rPr>
              <a:t>ETL &amp; </a:t>
            </a:r>
            <a:br>
              <a:rPr lang="en" sz="1200">
                <a:solidFill>
                  <a:schemeClr val="dk1"/>
                </a:solidFill>
                <a:latin typeface="DM Sans"/>
                <a:ea typeface="DM Sans"/>
                <a:cs typeface="DM Sans"/>
                <a:sym typeface="DM Sans"/>
              </a:rPr>
            </a:br>
            <a:r>
              <a:rPr lang="en" sz="1200">
                <a:solidFill>
                  <a:schemeClr val="dk1"/>
                </a:solidFill>
                <a:latin typeface="DM Sans"/>
                <a:ea typeface="DM Sans"/>
                <a:cs typeface="DM Sans"/>
                <a:sym typeface="DM Sans"/>
              </a:rPr>
              <a:t>Real-time Analytics</a:t>
            </a:r>
            <a:endParaRPr/>
          </a:p>
        </p:txBody>
      </p:sp>
      <p:sp>
        <p:nvSpPr>
          <p:cNvPr id="692" name="Google Shape;692;p78"/>
          <p:cNvSpPr/>
          <p:nvPr/>
        </p:nvSpPr>
        <p:spPr>
          <a:xfrm>
            <a:off x="6129580" y="1946333"/>
            <a:ext cx="1791600" cy="914100"/>
          </a:xfrm>
          <a:prstGeom prst="rect">
            <a:avLst/>
          </a:prstGeom>
          <a:solidFill>
            <a:srgbClr val="B3D4DE"/>
          </a:solidFill>
          <a:ln>
            <a:noFill/>
          </a:ln>
        </p:spPr>
        <p:txBody>
          <a:bodyPr spcFirstLastPara="1" wrap="square" lIns="0" tIns="91400" rIns="0" bIns="91400" anchor="t" anchorCtr="0">
            <a:noAutofit/>
          </a:bodyPr>
          <a:lstStyle/>
          <a:p>
            <a:pPr algn="ctr"/>
            <a:r>
              <a:rPr lang="en" sz="1200">
                <a:solidFill>
                  <a:schemeClr val="dk1"/>
                </a:solidFill>
                <a:latin typeface="DM Sans"/>
                <a:ea typeface="DM Sans"/>
                <a:cs typeface="DM Sans"/>
                <a:sym typeface="DM Sans"/>
              </a:rPr>
              <a:t>Orchestration</a:t>
            </a:r>
            <a:endParaRPr/>
          </a:p>
        </p:txBody>
      </p:sp>
      <p:sp>
        <p:nvSpPr>
          <p:cNvPr id="693" name="Google Shape;693;p78"/>
          <p:cNvSpPr/>
          <p:nvPr/>
        </p:nvSpPr>
        <p:spPr>
          <a:xfrm>
            <a:off x="8036221" y="1946333"/>
            <a:ext cx="1791600" cy="914100"/>
          </a:xfrm>
          <a:prstGeom prst="rect">
            <a:avLst/>
          </a:prstGeom>
          <a:solidFill>
            <a:srgbClr val="B3D4DE"/>
          </a:solidFill>
          <a:ln>
            <a:noFill/>
          </a:ln>
        </p:spPr>
        <p:txBody>
          <a:bodyPr spcFirstLastPara="1" wrap="square" lIns="0" tIns="91400" rIns="0" bIns="91400" anchor="t" anchorCtr="0">
            <a:noAutofit/>
          </a:bodyPr>
          <a:lstStyle/>
          <a:p>
            <a:pPr algn="ctr"/>
            <a:r>
              <a:rPr lang="en" sz="1200">
                <a:solidFill>
                  <a:schemeClr val="dk1"/>
                </a:solidFill>
                <a:latin typeface="DM Sans"/>
                <a:ea typeface="DM Sans"/>
                <a:cs typeface="DM Sans"/>
                <a:sym typeface="DM Sans"/>
              </a:rPr>
              <a:t>Data </a:t>
            </a:r>
            <a:br>
              <a:rPr lang="en" sz="1200">
                <a:solidFill>
                  <a:schemeClr val="dk1"/>
                </a:solidFill>
                <a:latin typeface="DM Sans"/>
                <a:ea typeface="DM Sans"/>
                <a:cs typeface="DM Sans"/>
                <a:sym typeface="DM Sans"/>
              </a:rPr>
            </a:br>
            <a:r>
              <a:rPr lang="en" sz="1200">
                <a:solidFill>
                  <a:schemeClr val="dk1"/>
                </a:solidFill>
                <a:latin typeface="DM Sans"/>
                <a:ea typeface="DM Sans"/>
                <a:cs typeface="DM Sans"/>
                <a:sym typeface="DM Sans"/>
              </a:rPr>
              <a:t>Warehousing</a:t>
            </a:r>
            <a:endParaRPr/>
          </a:p>
        </p:txBody>
      </p:sp>
      <p:sp>
        <p:nvSpPr>
          <p:cNvPr id="694" name="Google Shape;694;p78"/>
          <p:cNvSpPr/>
          <p:nvPr/>
        </p:nvSpPr>
        <p:spPr>
          <a:xfrm>
            <a:off x="2316295" y="1946333"/>
            <a:ext cx="1791600" cy="914100"/>
          </a:xfrm>
          <a:prstGeom prst="rect">
            <a:avLst/>
          </a:prstGeom>
          <a:solidFill>
            <a:srgbClr val="B3D4DE"/>
          </a:solidFill>
          <a:ln>
            <a:noFill/>
          </a:ln>
        </p:spPr>
        <p:txBody>
          <a:bodyPr spcFirstLastPara="1" wrap="square" lIns="0" tIns="91400" rIns="0" bIns="91400" anchor="t" anchorCtr="0">
            <a:noAutofit/>
          </a:bodyPr>
          <a:lstStyle/>
          <a:p>
            <a:pPr algn="ctr"/>
            <a:r>
              <a:rPr lang="en" sz="1200">
                <a:solidFill>
                  <a:schemeClr val="dk1"/>
                </a:solidFill>
                <a:latin typeface="DM Sans"/>
                <a:ea typeface="DM Sans"/>
                <a:cs typeface="DM Sans"/>
                <a:sym typeface="DM Sans"/>
              </a:rPr>
              <a:t>Data Science </a:t>
            </a:r>
            <a:br>
              <a:rPr lang="en" sz="1200">
                <a:solidFill>
                  <a:schemeClr val="dk1"/>
                </a:solidFill>
                <a:latin typeface="DM Sans"/>
                <a:ea typeface="DM Sans"/>
                <a:cs typeface="DM Sans"/>
                <a:sym typeface="DM Sans"/>
              </a:rPr>
            </a:br>
            <a:r>
              <a:rPr lang="en" sz="1200">
                <a:solidFill>
                  <a:schemeClr val="dk1"/>
                </a:solidFill>
                <a:latin typeface="DM Sans"/>
                <a:ea typeface="DM Sans"/>
                <a:cs typeface="DM Sans"/>
                <a:sym typeface="DM Sans"/>
              </a:rPr>
              <a:t>&amp; AI</a:t>
            </a:r>
            <a:endParaRPr/>
          </a:p>
        </p:txBody>
      </p:sp>
      <p:sp>
        <p:nvSpPr>
          <p:cNvPr id="695" name="Google Shape;695;p78"/>
          <p:cNvSpPr txBox="1"/>
          <p:nvPr/>
        </p:nvSpPr>
        <p:spPr>
          <a:xfrm>
            <a:off x="2317544" y="2451543"/>
            <a:ext cx="1787400" cy="338700"/>
          </a:xfrm>
          <a:prstGeom prst="rect">
            <a:avLst/>
          </a:prstGeom>
          <a:noFill/>
          <a:ln>
            <a:noFill/>
          </a:ln>
        </p:spPr>
        <p:txBody>
          <a:bodyPr spcFirstLastPara="1" wrap="square" lIns="91425" tIns="45700" rIns="91425" bIns="45700" anchor="t" anchorCtr="0">
            <a:spAutoFit/>
          </a:bodyPr>
          <a:lstStyle/>
          <a:p>
            <a:pPr algn="ctr"/>
            <a:r>
              <a:rPr lang="en" sz="1600">
                <a:solidFill>
                  <a:schemeClr val="dk1"/>
                </a:solidFill>
                <a:latin typeface="DM Sans Medium"/>
                <a:ea typeface="DM Sans Medium"/>
                <a:cs typeface="DM Sans Medium"/>
                <a:sym typeface="DM Sans Medium"/>
              </a:rPr>
              <a:t>Mosaic AI</a:t>
            </a:r>
            <a:endParaRPr>
              <a:solidFill>
                <a:schemeClr val="dk1"/>
              </a:solidFill>
              <a:latin typeface="DM Sans Medium"/>
              <a:ea typeface="DM Sans Medium"/>
              <a:cs typeface="DM Sans Medium"/>
              <a:sym typeface="DM Sans Medium"/>
            </a:endParaRPr>
          </a:p>
        </p:txBody>
      </p:sp>
      <p:sp>
        <p:nvSpPr>
          <p:cNvPr id="697" name="Google Shape;697;p78"/>
          <p:cNvSpPr txBox="1"/>
          <p:nvPr/>
        </p:nvSpPr>
        <p:spPr>
          <a:xfrm>
            <a:off x="6129576" y="2451543"/>
            <a:ext cx="1781100" cy="338700"/>
          </a:xfrm>
          <a:prstGeom prst="rect">
            <a:avLst/>
          </a:prstGeom>
          <a:noFill/>
          <a:ln>
            <a:noFill/>
          </a:ln>
        </p:spPr>
        <p:txBody>
          <a:bodyPr spcFirstLastPara="1" wrap="square" lIns="91425" tIns="45700" rIns="91425" bIns="45700" anchor="t" anchorCtr="0">
            <a:spAutoFit/>
          </a:bodyPr>
          <a:lstStyle/>
          <a:p>
            <a:pPr algn="ctr"/>
            <a:r>
              <a:rPr lang="en" sz="1600">
                <a:solidFill>
                  <a:schemeClr val="dk1"/>
                </a:solidFill>
                <a:latin typeface="DM Sans Medium"/>
                <a:ea typeface="DM Sans Medium"/>
                <a:cs typeface="DM Sans Medium"/>
                <a:sym typeface="DM Sans Medium"/>
              </a:rPr>
              <a:t>Workflows</a:t>
            </a:r>
            <a:endParaRPr>
              <a:solidFill>
                <a:schemeClr val="dk1"/>
              </a:solidFill>
              <a:latin typeface="DM Sans Medium"/>
              <a:ea typeface="DM Sans Medium"/>
              <a:cs typeface="DM Sans Medium"/>
              <a:sym typeface="DM Sans Medium"/>
            </a:endParaRPr>
          </a:p>
        </p:txBody>
      </p:sp>
      <p:sp>
        <p:nvSpPr>
          <p:cNvPr id="698" name="Google Shape;698;p78"/>
          <p:cNvSpPr txBox="1"/>
          <p:nvPr/>
        </p:nvSpPr>
        <p:spPr>
          <a:xfrm>
            <a:off x="8052770" y="2451543"/>
            <a:ext cx="1767600" cy="338700"/>
          </a:xfrm>
          <a:prstGeom prst="rect">
            <a:avLst/>
          </a:prstGeom>
          <a:noFill/>
          <a:ln>
            <a:noFill/>
          </a:ln>
        </p:spPr>
        <p:txBody>
          <a:bodyPr spcFirstLastPara="1" wrap="square" lIns="91425" tIns="45700" rIns="91425" bIns="45700" anchor="t" anchorCtr="0">
            <a:spAutoFit/>
          </a:bodyPr>
          <a:lstStyle/>
          <a:p>
            <a:pPr algn="ctr"/>
            <a:r>
              <a:rPr lang="en" sz="1600">
                <a:solidFill>
                  <a:schemeClr val="dk1"/>
                </a:solidFill>
                <a:latin typeface="DM Sans Medium"/>
                <a:ea typeface="DM Sans Medium"/>
                <a:cs typeface="DM Sans Medium"/>
                <a:sym typeface="DM Sans Medium"/>
              </a:rPr>
              <a:t>Databricks SQL</a:t>
            </a:r>
            <a:endParaRPr>
              <a:solidFill>
                <a:schemeClr val="dk1"/>
              </a:solidFill>
              <a:latin typeface="DM Sans Medium"/>
              <a:ea typeface="DM Sans Medium"/>
              <a:cs typeface="DM Sans Medium"/>
              <a:sym typeface="DM Sans Medium"/>
            </a:endParaRPr>
          </a:p>
        </p:txBody>
      </p:sp>
      <p:grpSp>
        <p:nvGrpSpPr>
          <p:cNvPr id="699" name="Google Shape;699;p78"/>
          <p:cNvGrpSpPr/>
          <p:nvPr/>
        </p:nvGrpSpPr>
        <p:grpSpPr>
          <a:xfrm>
            <a:off x="2316180" y="3621024"/>
            <a:ext cx="7510946" cy="914100"/>
            <a:chOff x="2315287" y="3246769"/>
            <a:chExt cx="7513200" cy="914100"/>
          </a:xfrm>
        </p:grpSpPr>
        <p:sp>
          <p:nvSpPr>
            <p:cNvPr id="700" name="Google Shape;700;p78"/>
            <p:cNvSpPr/>
            <p:nvPr/>
          </p:nvSpPr>
          <p:spPr>
            <a:xfrm>
              <a:off x="2315287" y="3246769"/>
              <a:ext cx="7513200" cy="914100"/>
            </a:xfrm>
            <a:prstGeom prst="rect">
              <a:avLst/>
            </a:prstGeom>
            <a:solidFill>
              <a:srgbClr val="D8DCFE"/>
            </a:solidFill>
            <a:ln>
              <a:noFill/>
            </a:ln>
          </p:spPr>
          <p:txBody>
            <a:bodyPr spcFirstLastPara="1" wrap="square" lIns="91400" tIns="91400" rIns="91400" bIns="91400" anchor="t" anchorCtr="0">
              <a:noAutofit/>
            </a:bodyPr>
            <a:lstStyle/>
            <a:p>
              <a:pPr algn="ctr"/>
              <a:r>
                <a:rPr lang="en" sz="1400">
                  <a:solidFill>
                    <a:schemeClr val="dk1"/>
                  </a:solidFill>
                  <a:latin typeface="DM Sans"/>
                  <a:ea typeface="DM Sans"/>
                  <a:cs typeface="DM Sans"/>
                  <a:sym typeface="DM Sans"/>
                </a:rPr>
                <a:t>Unified security, governance, and cataloging</a:t>
              </a:r>
              <a:endParaRPr/>
            </a:p>
          </p:txBody>
        </p:sp>
        <p:sp>
          <p:nvSpPr>
            <p:cNvPr id="701" name="Google Shape;701;p78"/>
            <p:cNvSpPr txBox="1"/>
            <p:nvPr/>
          </p:nvSpPr>
          <p:spPr>
            <a:xfrm>
              <a:off x="5097561" y="3643079"/>
              <a:ext cx="1833600" cy="338700"/>
            </a:xfrm>
            <a:prstGeom prst="rect">
              <a:avLst/>
            </a:prstGeom>
            <a:noFill/>
            <a:ln>
              <a:noFill/>
            </a:ln>
          </p:spPr>
          <p:txBody>
            <a:bodyPr spcFirstLastPara="1" wrap="square" lIns="91425" tIns="45700" rIns="91425" bIns="45700" anchor="t" anchorCtr="0">
              <a:spAutoFit/>
            </a:bodyPr>
            <a:lstStyle/>
            <a:p>
              <a:pPr algn="ctr"/>
              <a:r>
                <a:rPr lang="en" sz="1600">
                  <a:solidFill>
                    <a:schemeClr val="dk1"/>
                  </a:solidFill>
                  <a:latin typeface="DM Sans Medium"/>
                  <a:ea typeface="DM Sans Medium"/>
                  <a:cs typeface="DM Sans Medium"/>
                  <a:sym typeface="DM Sans Medium"/>
                </a:rPr>
                <a:t>Unity Catalog</a:t>
              </a:r>
              <a:endParaRPr>
                <a:solidFill>
                  <a:schemeClr val="dk1"/>
                </a:solidFill>
                <a:latin typeface="DM Sans Medium"/>
                <a:ea typeface="DM Sans Medium"/>
                <a:cs typeface="DM Sans Medium"/>
                <a:sym typeface="DM Sans Medium"/>
              </a:endParaRPr>
            </a:p>
          </p:txBody>
        </p:sp>
      </p:grpSp>
      <p:sp>
        <p:nvSpPr>
          <p:cNvPr id="702" name="Google Shape;702;p78"/>
          <p:cNvSpPr txBox="1">
            <a:spLocks noGrp="1"/>
          </p:cNvSpPr>
          <p:nvPr>
            <p:ph type="title"/>
          </p:nvPr>
        </p:nvSpPr>
        <p:spPr>
          <a:xfrm>
            <a:off x="732923" y="539496"/>
            <a:ext cx="10773000" cy="585300"/>
          </a:xfrm>
          <a:prstGeom prst="rect">
            <a:avLst/>
          </a:prstGeom>
          <a:noFill/>
          <a:ln>
            <a:noFill/>
          </a:ln>
        </p:spPr>
        <p:txBody>
          <a:bodyPr spcFirstLastPara="1" vert="horz" wrap="square" lIns="0" tIns="0" rIns="0" bIns="0" rtlCol="0" anchor="ctr" anchorCtr="0">
            <a:noAutofit/>
          </a:bodyPr>
          <a:lstStyle/>
          <a:p>
            <a:pPr>
              <a:buSzPts val="3600"/>
            </a:pPr>
            <a:r>
              <a:rPr lang="en" sz="3600"/>
              <a:t>Databricks Data Intelligence Platform</a:t>
            </a:r>
            <a:endParaRPr sz="3600"/>
          </a:p>
        </p:txBody>
      </p:sp>
      <p:grpSp>
        <p:nvGrpSpPr>
          <p:cNvPr id="703" name="Google Shape;703;p78"/>
          <p:cNvGrpSpPr/>
          <p:nvPr/>
        </p:nvGrpSpPr>
        <p:grpSpPr>
          <a:xfrm>
            <a:off x="2316180" y="4636008"/>
            <a:ext cx="7510946" cy="914100"/>
            <a:chOff x="2315287" y="4263204"/>
            <a:chExt cx="7513200" cy="914100"/>
          </a:xfrm>
        </p:grpSpPr>
        <p:sp>
          <p:nvSpPr>
            <p:cNvPr id="704" name="Google Shape;704;p78"/>
            <p:cNvSpPr/>
            <p:nvPr/>
          </p:nvSpPr>
          <p:spPr>
            <a:xfrm>
              <a:off x="2315287" y="4263204"/>
              <a:ext cx="7513200" cy="914100"/>
            </a:xfrm>
            <a:prstGeom prst="rect">
              <a:avLst/>
            </a:prstGeom>
            <a:solidFill>
              <a:srgbClr val="D8DCFE"/>
            </a:solidFill>
            <a:ln>
              <a:noFill/>
            </a:ln>
          </p:spPr>
          <p:txBody>
            <a:bodyPr spcFirstLastPara="1" wrap="square" lIns="91400" tIns="91400" rIns="91400" bIns="91400" anchor="t" anchorCtr="0">
              <a:noAutofit/>
            </a:bodyPr>
            <a:lstStyle/>
            <a:p>
              <a:pPr algn="ctr"/>
              <a:r>
                <a:rPr lang="en" sz="1400">
                  <a:solidFill>
                    <a:schemeClr val="dk1"/>
                  </a:solidFill>
                  <a:latin typeface="DM Sans"/>
                  <a:ea typeface="DM Sans"/>
                  <a:cs typeface="DM Sans"/>
                  <a:sym typeface="DM Sans"/>
                </a:rPr>
                <a:t>Unified data storage for reliability and sharing</a:t>
              </a:r>
              <a:endParaRPr/>
            </a:p>
          </p:txBody>
        </p:sp>
        <p:sp>
          <p:nvSpPr>
            <p:cNvPr id="705" name="Google Shape;705;p78"/>
            <p:cNvSpPr txBox="1"/>
            <p:nvPr/>
          </p:nvSpPr>
          <p:spPr>
            <a:xfrm>
              <a:off x="5155131" y="4701095"/>
              <a:ext cx="1833600" cy="338700"/>
            </a:xfrm>
            <a:prstGeom prst="rect">
              <a:avLst/>
            </a:prstGeom>
            <a:noFill/>
            <a:ln>
              <a:noFill/>
            </a:ln>
          </p:spPr>
          <p:txBody>
            <a:bodyPr spcFirstLastPara="1" wrap="square" lIns="91425" tIns="45700" rIns="91425" bIns="45700" anchor="t" anchorCtr="0">
              <a:spAutoFit/>
            </a:bodyPr>
            <a:lstStyle/>
            <a:p>
              <a:pPr algn="ctr"/>
              <a:r>
                <a:rPr lang="en" sz="1600">
                  <a:solidFill>
                    <a:schemeClr val="dk1"/>
                  </a:solidFill>
                  <a:latin typeface="DM Sans Medium"/>
                  <a:ea typeface="DM Sans Medium"/>
                  <a:cs typeface="DM Sans Medium"/>
                  <a:sym typeface="DM Sans Medium"/>
                </a:rPr>
                <a:t>Delta Lake</a:t>
              </a:r>
              <a:endParaRPr>
                <a:solidFill>
                  <a:schemeClr val="dk1"/>
                </a:solidFill>
                <a:latin typeface="DM Sans Medium"/>
                <a:ea typeface="DM Sans Medium"/>
                <a:cs typeface="DM Sans Medium"/>
                <a:sym typeface="DM Sans Medium"/>
              </a:endParaRPr>
            </a:p>
          </p:txBody>
        </p:sp>
      </p:grpSp>
      <p:sp>
        <p:nvSpPr>
          <p:cNvPr id="706" name="Google Shape;706;p78"/>
          <p:cNvSpPr txBox="1"/>
          <p:nvPr/>
        </p:nvSpPr>
        <p:spPr>
          <a:xfrm>
            <a:off x="2320713" y="2978073"/>
            <a:ext cx="7511400" cy="507900"/>
          </a:xfrm>
          <a:prstGeom prst="rect">
            <a:avLst/>
          </a:prstGeom>
          <a:noFill/>
          <a:ln>
            <a:noFill/>
          </a:ln>
        </p:spPr>
        <p:txBody>
          <a:bodyPr spcFirstLastPara="1" wrap="square" lIns="0" tIns="0" rIns="0" bIns="0" anchor="ctr" anchorCtr="0">
            <a:spAutoFit/>
          </a:bodyPr>
          <a:lstStyle/>
          <a:p>
            <a:pPr algn="ctr">
              <a:buClr>
                <a:srgbClr val="F9F7F3"/>
              </a:buClr>
              <a:buSzPts val="1200"/>
            </a:pPr>
            <a:r>
              <a:rPr lang="en" sz="1200">
                <a:solidFill>
                  <a:srgbClr val="F9F7F3"/>
                </a:solidFill>
                <a:latin typeface="DM Sans"/>
                <a:ea typeface="DM Sans"/>
                <a:cs typeface="DM Sans"/>
                <a:sym typeface="DM Sans"/>
              </a:rPr>
              <a:t>Use generative AI to understand the semantics of your data</a:t>
            </a:r>
            <a:endParaRPr/>
          </a:p>
          <a:p>
            <a:pPr algn="ctr">
              <a:spcBef>
                <a:spcPts val="600"/>
              </a:spcBef>
              <a:buClr>
                <a:srgbClr val="F9F7F3"/>
              </a:buClr>
              <a:buSzPts val="1600"/>
            </a:pPr>
            <a:r>
              <a:rPr lang="en" sz="1600" b="1">
                <a:solidFill>
                  <a:srgbClr val="F9F7F3"/>
                </a:solidFill>
                <a:latin typeface="DM Sans"/>
                <a:ea typeface="DM Sans"/>
                <a:cs typeface="DM Sans"/>
                <a:sym typeface="DM Sans"/>
              </a:rPr>
              <a:t>Data Intelligence Engine</a:t>
            </a:r>
            <a:r>
              <a:rPr lang="en" sz="1200">
                <a:solidFill>
                  <a:srgbClr val="F9F7F3"/>
                </a:solidFill>
                <a:latin typeface="DM Sans"/>
                <a:ea typeface="DM Sans"/>
                <a:cs typeface="DM Sans"/>
                <a:sym typeface="DM Sans"/>
              </a:rPr>
              <a:t> </a:t>
            </a:r>
            <a:endParaRPr sz="1600">
              <a:solidFill>
                <a:srgbClr val="F9F7F3"/>
              </a:solidFill>
              <a:latin typeface="DM Sans"/>
              <a:ea typeface="DM Sans"/>
              <a:cs typeface="DM Sans"/>
              <a:sym typeface="DM Sans"/>
            </a:endParaRPr>
          </a:p>
        </p:txBody>
      </p:sp>
      <p:sp>
        <p:nvSpPr>
          <p:cNvPr id="707" name="Google Shape;707;p78"/>
          <p:cNvSpPr txBox="1"/>
          <p:nvPr/>
        </p:nvSpPr>
        <p:spPr>
          <a:xfrm>
            <a:off x="4123020" y="5706118"/>
            <a:ext cx="3913200" cy="400200"/>
          </a:xfrm>
          <a:prstGeom prst="rect">
            <a:avLst/>
          </a:prstGeom>
          <a:noFill/>
          <a:ln>
            <a:noFill/>
          </a:ln>
        </p:spPr>
        <p:txBody>
          <a:bodyPr spcFirstLastPara="1" wrap="square" lIns="91400" tIns="45675" rIns="91400" bIns="45675" anchor="t" anchorCtr="0">
            <a:spAutoFit/>
          </a:bodyPr>
          <a:lstStyle/>
          <a:p>
            <a:pPr algn="ctr"/>
            <a:r>
              <a:rPr lang="en" sz="2000" b="1">
                <a:solidFill>
                  <a:srgbClr val="1B3139"/>
                </a:solidFill>
                <a:latin typeface="DM Sans"/>
                <a:ea typeface="DM Sans"/>
                <a:cs typeface="DM Sans"/>
                <a:sym typeface="DM Sans"/>
              </a:rPr>
              <a:t>Open Data Lake</a:t>
            </a:r>
            <a:endParaRPr sz="2000">
              <a:solidFill>
                <a:schemeClr val="lt1"/>
              </a:solidFill>
              <a:latin typeface="DM Sans"/>
              <a:ea typeface="DM Sans"/>
              <a:cs typeface="DM Sans"/>
              <a:sym typeface="DM Sans"/>
            </a:endParaRPr>
          </a:p>
        </p:txBody>
      </p:sp>
      <p:sp>
        <p:nvSpPr>
          <p:cNvPr id="708" name="Google Shape;708;p78"/>
          <p:cNvSpPr txBox="1"/>
          <p:nvPr/>
        </p:nvSpPr>
        <p:spPr>
          <a:xfrm>
            <a:off x="4288607" y="6073421"/>
            <a:ext cx="3582300" cy="543600"/>
          </a:xfrm>
          <a:prstGeom prst="rect">
            <a:avLst/>
          </a:prstGeom>
          <a:noFill/>
          <a:ln>
            <a:noFill/>
          </a:ln>
        </p:spPr>
        <p:txBody>
          <a:bodyPr spcFirstLastPara="1" wrap="square" lIns="91400" tIns="45675" rIns="91400" bIns="45675" anchor="t" anchorCtr="0">
            <a:spAutoFit/>
          </a:bodyPr>
          <a:lstStyle/>
          <a:p>
            <a:pPr algn="ctr"/>
            <a:r>
              <a:rPr lang="en" sz="1466">
                <a:solidFill>
                  <a:srgbClr val="1B3139"/>
                </a:solidFill>
                <a:latin typeface="DM Sans"/>
                <a:ea typeface="DM Sans"/>
                <a:cs typeface="DM Sans"/>
                <a:sym typeface="DM Sans"/>
              </a:rPr>
              <a:t>All Raw Data</a:t>
            </a:r>
            <a:endParaRPr sz="1466">
              <a:solidFill>
                <a:schemeClr val="lt1"/>
              </a:solidFill>
              <a:latin typeface="DM Sans"/>
              <a:ea typeface="DM Sans"/>
              <a:cs typeface="DM Sans"/>
              <a:sym typeface="DM Sans"/>
            </a:endParaRPr>
          </a:p>
          <a:p>
            <a:pPr algn="ctr"/>
            <a:r>
              <a:rPr lang="en" sz="1466">
                <a:solidFill>
                  <a:srgbClr val="1B3139"/>
                </a:solidFill>
                <a:latin typeface="DM Sans"/>
                <a:ea typeface="DM Sans"/>
                <a:cs typeface="DM Sans"/>
                <a:sym typeface="DM Sans"/>
              </a:rPr>
              <a:t>(Logs, Texts, Audio, Video, Images)</a:t>
            </a:r>
            <a:endParaRPr sz="1466">
              <a:solidFill>
                <a:schemeClr val="lt1"/>
              </a:solidFill>
              <a:latin typeface="DM Sans"/>
              <a:ea typeface="DM Sans"/>
              <a:cs typeface="DM Sans"/>
              <a:sym typeface="DM Sans"/>
            </a:endParaRPr>
          </a:p>
        </p:txBody>
      </p:sp>
      <p:sp>
        <p:nvSpPr>
          <p:cNvPr id="709" name="Google Shape;709;p78"/>
          <p:cNvSpPr/>
          <p:nvPr/>
        </p:nvSpPr>
        <p:spPr>
          <a:xfrm>
            <a:off x="2324164" y="3621024"/>
            <a:ext cx="7511400" cy="914100"/>
          </a:xfrm>
          <a:prstGeom prst="rect">
            <a:avLst/>
          </a:prstGeom>
          <a:solidFill>
            <a:srgbClr val="133C49"/>
          </a:solidFill>
          <a:ln w="9525" cap="flat" cmpd="sng">
            <a:solidFill>
              <a:schemeClr val="lt1"/>
            </a:solidFill>
            <a:prstDash val="dash"/>
            <a:round/>
            <a:headEnd type="none" w="sm" len="sm"/>
            <a:tailEnd type="none" w="sm" len="sm"/>
          </a:ln>
        </p:spPr>
        <p:txBody>
          <a:bodyPr spcFirstLastPara="1" wrap="square" lIns="0" tIns="91400" rIns="0" bIns="91400" anchor="ctr" anchorCtr="0">
            <a:noAutofit/>
          </a:bodyPr>
          <a:lstStyle/>
          <a:p>
            <a:pPr algn="ctr">
              <a:buClr>
                <a:srgbClr val="F9F7F3"/>
              </a:buClr>
              <a:buSzPts val="1400"/>
            </a:pPr>
            <a:r>
              <a:rPr lang="en" sz="1400" b="1">
                <a:solidFill>
                  <a:srgbClr val="F9F7F3"/>
                </a:solidFill>
                <a:latin typeface="DM Sans"/>
                <a:ea typeface="DM Sans"/>
                <a:cs typeface="DM Sans"/>
                <a:sym typeface="DM Sans"/>
              </a:rPr>
              <a:t>Unity Catalog</a:t>
            </a:r>
            <a:endParaRPr sz="1400" b="1">
              <a:solidFill>
                <a:srgbClr val="F9F7F3"/>
              </a:solidFill>
              <a:latin typeface="DM Sans"/>
              <a:ea typeface="DM Sans"/>
              <a:cs typeface="DM Sans"/>
              <a:sym typeface="DM Sans"/>
            </a:endParaRPr>
          </a:p>
          <a:p>
            <a:pPr algn="ctr">
              <a:spcBef>
                <a:spcPts val="600"/>
              </a:spcBef>
            </a:pPr>
            <a:r>
              <a:rPr lang="en" sz="1200">
                <a:solidFill>
                  <a:srgbClr val="F9F7F3"/>
                </a:solidFill>
                <a:latin typeface="DM Sans"/>
                <a:ea typeface="DM Sans"/>
                <a:cs typeface="DM Sans"/>
                <a:sym typeface="DM Sans"/>
              </a:rPr>
              <a:t>Securely get insights in natural language</a:t>
            </a:r>
            <a:endParaRPr/>
          </a:p>
        </p:txBody>
      </p:sp>
      <p:sp>
        <p:nvSpPr>
          <p:cNvPr id="710" name="Google Shape;710;p78"/>
          <p:cNvSpPr/>
          <p:nvPr/>
        </p:nvSpPr>
        <p:spPr>
          <a:xfrm>
            <a:off x="2325415" y="4634037"/>
            <a:ext cx="7511400" cy="914100"/>
          </a:xfrm>
          <a:prstGeom prst="rect">
            <a:avLst/>
          </a:prstGeom>
          <a:solidFill>
            <a:srgbClr val="133C49"/>
          </a:solidFill>
          <a:ln w="9525" cap="flat" cmpd="sng">
            <a:solidFill>
              <a:schemeClr val="lt1"/>
            </a:solidFill>
            <a:prstDash val="dash"/>
            <a:round/>
            <a:headEnd type="none" w="sm" len="sm"/>
            <a:tailEnd type="none" w="sm" len="sm"/>
          </a:ln>
        </p:spPr>
        <p:txBody>
          <a:bodyPr spcFirstLastPara="1" wrap="square" lIns="0" tIns="91400" rIns="0" bIns="91400" anchor="ctr" anchorCtr="0">
            <a:noAutofit/>
          </a:bodyPr>
          <a:lstStyle/>
          <a:p>
            <a:pPr algn="ctr">
              <a:buClr>
                <a:srgbClr val="F9F7F3"/>
              </a:buClr>
              <a:buSzPts val="1400"/>
            </a:pPr>
            <a:r>
              <a:rPr lang="en" sz="1400" b="1">
                <a:solidFill>
                  <a:srgbClr val="F9F7F3"/>
                </a:solidFill>
                <a:latin typeface="DM Sans"/>
                <a:ea typeface="DM Sans"/>
                <a:cs typeface="DM Sans"/>
                <a:sym typeface="DM Sans"/>
              </a:rPr>
              <a:t>Delta Lake</a:t>
            </a:r>
            <a:endParaRPr sz="1400" b="1">
              <a:solidFill>
                <a:srgbClr val="F9F7F3"/>
              </a:solidFill>
              <a:latin typeface="DM Sans"/>
              <a:ea typeface="DM Sans"/>
              <a:cs typeface="DM Sans"/>
              <a:sym typeface="DM Sans"/>
            </a:endParaRPr>
          </a:p>
          <a:p>
            <a:pPr algn="ctr">
              <a:spcBef>
                <a:spcPts val="600"/>
              </a:spcBef>
              <a:buClr>
                <a:srgbClr val="F9F7F3"/>
              </a:buClr>
              <a:buSzPts val="1200"/>
            </a:pPr>
            <a:r>
              <a:rPr lang="en" sz="1200">
                <a:solidFill>
                  <a:srgbClr val="F9F7F3"/>
                </a:solidFill>
                <a:latin typeface="DM Sans"/>
                <a:ea typeface="DM Sans"/>
                <a:cs typeface="DM Sans"/>
                <a:sym typeface="DM Sans"/>
              </a:rPr>
              <a:t>Data layout is automatically optimized based on usage patterns</a:t>
            </a:r>
            <a:endParaRPr/>
          </a:p>
        </p:txBody>
      </p:sp>
      <p:sp>
        <p:nvSpPr>
          <p:cNvPr id="711" name="Google Shape;711;p78"/>
          <p:cNvSpPr/>
          <p:nvPr/>
        </p:nvSpPr>
        <p:spPr>
          <a:xfrm>
            <a:off x="8036221" y="1945646"/>
            <a:ext cx="1791600" cy="914100"/>
          </a:xfrm>
          <a:prstGeom prst="rect">
            <a:avLst/>
          </a:prstGeom>
          <a:solidFill>
            <a:srgbClr val="133C49"/>
          </a:solidFill>
          <a:ln w="9525" cap="flat" cmpd="sng">
            <a:solidFill>
              <a:schemeClr val="lt1"/>
            </a:solidFill>
            <a:prstDash val="dash"/>
            <a:round/>
            <a:headEnd type="none" w="sm" len="sm"/>
            <a:tailEnd type="none" w="sm" len="sm"/>
          </a:ln>
        </p:spPr>
        <p:txBody>
          <a:bodyPr spcFirstLastPara="1" wrap="square" lIns="0" tIns="91400" rIns="0" bIns="91400" anchor="ctr" anchorCtr="0">
            <a:noAutofit/>
          </a:bodyPr>
          <a:lstStyle/>
          <a:p>
            <a:pPr algn="ctr"/>
            <a:r>
              <a:rPr lang="en" sz="1400" b="1">
                <a:solidFill>
                  <a:schemeClr val="lt1"/>
                </a:solidFill>
                <a:latin typeface="DM Sans"/>
                <a:ea typeface="DM Sans"/>
                <a:cs typeface="DM Sans"/>
                <a:sym typeface="DM Sans"/>
              </a:rPr>
              <a:t>Databricks SQL</a:t>
            </a:r>
            <a:endParaRPr/>
          </a:p>
          <a:p>
            <a:pPr algn="ctr">
              <a:spcBef>
                <a:spcPts val="600"/>
              </a:spcBef>
            </a:pPr>
            <a:r>
              <a:rPr lang="en" sz="1200">
                <a:solidFill>
                  <a:schemeClr val="lt1"/>
                </a:solidFill>
                <a:latin typeface="DM Sans"/>
                <a:ea typeface="DM Sans"/>
                <a:cs typeface="DM Sans"/>
                <a:sym typeface="DM Sans"/>
              </a:rPr>
              <a:t>Text-to-SQL</a:t>
            </a:r>
            <a:endParaRPr/>
          </a:p>
        </p:txBody>
      </p:sp>
      <p:sp>
        <p:nvSpPr>
          <p:cNvPr id="712" name="Google Shape;712;p78"/>
          <p:cNvSpPr/>
          <p:nvPr/>
        </p:nvSpPr>
        <p:spPr>
          <a:xfrm>
            <a:off x="6129580" y="1945646"/>
            <a:ext cx="1791600" cy="914100"/>
          </a:xfrm>
          <a:prstGeom prst="rect">
            <a:avLst/>
          </a:prstGeom>
          <a:solidFill>
            <a:srgbClr val="133C49"/>
          </a:solidFill>
          <a:ln w="9525" cap="flat" cmpd="sng">
            <a:solidFill>
              <a:schemeClr val="lt1"/>
            </a:solidFill>
            <a:prstDash val="dash"/>
            <a:round/>
            <a:headEnd type="none" w="sm" len="sm"/>
            <a:tailEnd type="none" w="sm" len="sm"/>
          </a:ln>
        </p:spPr>
        <p:txBody>
          <a:bodyPr spcFirstLastPara="1" wrap="square" lIns="0" tIns="91400" rIns="0" bIns="91400" anchor="ctr" anchorCtr="0">
            <a:noAutofit/>
          </a:bodyPr>
          <a:lstStyle/>
          <a:p>
            <a:pPr algn="ctr"/>
            <a:r>
              <a:rPr lang="en" sz="1400" b="1">
                <a:solidFill>
                  <a:schemeClr val="lt1"/>
                </a:solidFill>
                <a:latin typeface="DM Sans"/>
                <a:ea typeface="DM Sans"/>
                <a:cs typeface="DM Sans"/>
                <a:sym typeface="DM Sans"/>
              </a:rPr>
              <a:t>Workflows</a:t>
            </a:r>
            <a:endParaRPr/>
          </a:p>
          <a:p>
            <a:pPr algn="ctr">
              <a:spcBef>
                <a:spcPts val="600"/>
              </a:spcBef>
            </a:pPr>
            <a:r>
              <a:rPr lang="en" sz="1200">
                <a:solidFill>
                  <a:schemeClr val="lt1"/>
                </a:solidFill>
                <a:latin typeface="DM Sans"/>
                <a:ea typeface="DM Sans"/>
                <a:cs typeface="DM Sans"/>
                <a:sym typeface="DM Sans"/>
              </a:rPr>
              <a:t>Job cost optimized based on past runs</a:t>
            </a:r>
            <a:endParaRPr/>
          </a:p>
        </p:txBody>
      </p:sp>
      <p:sp>
        <p:nvSpPr>
          <p:cNvPr id="713" name="Google Shape;713;p78"/>
          <p:cNvSpPr/>
          <p:nvPr/>
        </p:nvSpPr>
        <p:spPr>
          <a:xfrm>
            <a:off x="4230556" y="1946985"/>
            <a:ext cx="1791600" cy="914100"/>
          </a:xfrm>
          <a:prstGeom prst="rect">
            <a:avLst/>
          </a:prstGeom>
          <a:solidFill>
            <a:srgbClr val="133C49"/>
          </a:solidFill>
          <a:ln w="9525" cap="flat" cmpd="sng">
            <a:solidFill>
              <a:schemeClr val="lt1"/>
            </a:solidFill>
            <a:prstDash val="dash"/>
            <a:round/>
            <a:headEnd type="none" w="sm" len="sm"/>
            <a:tailEnd type="none" w="sm" len="sm"/>
          </a:ln>
        </p:spPr>
        <p:txBody>
          <a:bodyPr spcFirstLastPara="1" wrap="square" lIns="0" tIns="91400" rIns="0" bIns="91400" anchor="ctr" anchorCtr="0">
            <a:noAutofit/>
          </a:bodyPr>
          <a:lstStyle/>
          <a:p>
            <a:pPr algn="ctr"/>
            <a:r>
              <a:rPr lang="en" sz="1400" b="1">
                <a:solidFill>
                  <a:schemeClr val="lt1"/>
                </a:solidFill>
                <a:latin typeface="DM Sans"/>
                <a:ea typeface="DM Sans"/>
                <a:cs typeface="DM Sans"/>
                <a:sym typeface="DM Sans"/>
              </a:rPr>
              <a:t>Delta Live Tables</a:t>
            </a:r>
            <a:endParaRPr/>
          </a:p>
          <a:p>
            <a:pPr algn="ctr">
              <a:spcBef>
                <a:spcPts val="600"/>
              </a:spcBef>
            </a:pPr>
            <a:r>
              <a:rPr lang="en" sz="1200">
                <a:solidFill>
                  <a:schemeClr val="lt1"/>
                </a:solidFill>
                <a:latin typeface="DM Sans"/>
                <a:ea typeface="DM Sans"/>
                <a:cs typeface="DM Sans"/>
                <a:sym typeface="DM Sans"/>
              </a:rPr>
              <a:t>Automated </a:t>
            </a:r>
            <a:br>
              <a:rPr lang="en" sz="1200">
                <a:solidFill>
                  <a:schemeClr val="lt1"/>
                </a:solidFill>
                <a:latin typeface="DM Sans"/>
                <a:ea typeface="DM Sans"/>
                <a:cs typeface="DM Sans"/>
                <a:sym typeface="DM Sans"/>
              </a:rPr>
            </a:br>
            <a:r>
              <a:rPr lang="en" sz="1200">
                <a:solidFill>
                  <a:schemeClr val="lt1"/>
                </a:solidFill>
                <a:latin typeface="DM Sans"/>
                <a:ea typeface="DM Sans"/>
                <a:cs typeface="DM Sans"/>
                <a:sym typeface="DM Sans"/>
              </a:rPr>
              <a:t>data quality</a:t>
            </a:r>
            <a:endParaRPr/>
          </a:p>
        </p:txBody>
      </p:sp>
      <p:sp>
        <p:nvSpPr>
          <p:cNvPr id="714" name="Google Shape;714;p78"/>
          <p:cNvSpPr/>
          <p:nvPr/>
        </p:nvSpPr>
        <p:spPr>
          <a:xfrm>
            <a:off x="2313043" y="1947010"/>
            <a:ext cx="1791600" cy="914100"/>
          </a:xfrm>
          <a:prstGeom prst="rect">
            <a:avLst/>
          </a:prstGeom>
          <a:solidFill>
            <a:srgbClr val="133C49"/>
          </a:solidFill>
          <a:ln w="9525" cap="flat" cmpd="sng">
            <a:solidFill>
              <a:schemeClr val="lt1"/>
            </a:solidFill>
            <a:prstDash val="dash"/>
            <a:round/>
            <a:headEnd type="none" w="sm" len="sm"/>
            <a:tailEnd type="none" w="sm" len="sm"/>
          </a:ln>
        </p:spPr>
        <p:txBody>
          <a:bodyPr spcFirstLastPara="1" wrap="square" lIns="0" tIns="91400" rIns="0" bIns="91400" anchor="ctr" anchorCtr="0">
            <a:noAutofit/>
          </a:bodyPr>
          <a:lstStyle/>
          <a:p>
            <a:pPr algn="ctr"/>
            <a:r>
              <a:rPr lang="en" b="1">
                <a:solidFill>
                  <a:schemeClr val="lt1"/>
                </a:solidFill>
                <a:latin typeface="DM Sans"/>
                <a:ea typeface="DM Sans"/>
                <a:cs typeface="DM Sans"/>
                <a:sym typeface="DM Sans"/>
              </a:rPr>
              <a:t>Mosaic AI</a:t>
            </a:r>
            <a:endParaRPr/>
          </a:p>
          <a:p>
            <a:pPr algn="ctr">
              <a:spcBef>
                <a:spcPts val="600"/>
              </a:spcBef>
            </a:pPr>
            <a:r>
              <a:rPr lang="en" sz="1200">
                <a:solidFill>
                  <a:schemeClr val="lt1"/>
                </a:solidFill>
                <a:latin typeface="DM Sans"/>
                <a:ea typeface="DM Sans"/>
                <a:cs typeface="DM Sans"/>
                <a:sym typeface="DM Sans"/>
              </a:rPr>
              <a:t>Create, tune, and </a:t>
            </a:r>
            <a:br>
              <a:rPr lang="en" sz="1200">
                <a:solidFill>
                  <a:schemeClr val="lt1"/>
                </a:solidFill>
                <a:latin typeface="DM Sans"/>
                <a:ea typeface="DM Sans"/>
                <a:cs typeface="DM Sans"/>
                <a:sym typeface="DM Sans"/>
              </a:rPr>
            </a:br>
            <a:r>
              <a:rPr lang="en" sz="1200">
                <a:solidFill>
                  <a:schemeClr val="lt1"/>
                </a:solidFill>
                <a:latin typeface="DM Sans"/>
                <a:ea typeface="DM Sans"/>
                <a:cs typeface="DM Sans"/>
                <a:sym typeface="DM Sans"/>
              </a:rPr>
              <a:t>serve custom LLMs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500"/>
                                        <p:tgtEl>
                                          <p:spTgt spid="709"/>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99"/>
                                        </p:tgtEl>
                                      </p:cBhvr>
                                    </p:animEffect>
                                    <p:set>
                                      <p:cBhvr>
                                        <p:cTn id="11" dur="1" fill="hold">
                                          <p:stCondLst>
                                            <p:cond delay="500"/>
                                          </p:stCondLst>
                                        </p:cTn>
                                        <p:tgtEl>
                                          <p:spTgt spid="69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10"/>
                                        </p:tgtEl>
                                        <p:attrNameLst>
                                          <p:attrName>style.visibility</p:attrName>
                                        </p:attrNameLst>
                                      </p:cBhvr>
                                      <p:to>
                                        <p:strVal val="visible"/>
                                      </p:to>
                                    </p:set>
                                    <p:animEffect transition="in" filter="fade">
                                      <p:cBhvr>
                                        <p:cTn id="16" dur="500"/>
                                        <p:tgtEl>
                                          <p:spTgt spid="710"/>
                                        </p:tgtEl>
                                      </p:cBhvr>
                                    </p:animEffect>
                                  </p:childTnLst>
                                </p:cTn>
                              </p:par>
                            </p:childTnLst>
                          </p:cTn>
                        </p:par>
                        <p:par>
                          <p:cTn id="17" fill="hold">
                            <p:stCondLst>
                              <p:cond delay="500"/>
                            </p:stCondLst>
                            <p:childTnLst>
                              <p:par>
                                <p:cTn id="18" presetID="10" presetClass="exit" presetSubtype="0" fill="hold" nodeType="afterEffect">
                                  <p:stCondLst>
                                    <p:cond delay="0"/>
                                  </p:stCondLst>
                                  <p:childTnLst>
                                    <p:animEffect transition="out" filter="fade">
                                      <p:cBhvr>
                                        <p:cTn id="19" dur="500"/>
                                        <p:tgtEl>
                                          <p:spTgt spid="703"/>
                                        </p:tgtEl>
                                      </p:cBhvr>
                                    </p:animEffect>
                                    <p:set>
                                      <p:cBhvr>
                                        <p:cTn id="20" dur="1" fill="hold">
                                          <p:stCondLst>
                                            <p:cond delay="500"/>
                                          </p:stCondLst>
                                        </p:cTn>
                                        <p:tgtEl>
                                          <p:spTgt spid="70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11"/>
                                        </p:tgtEl>
                                        <p:attrNameLst>
                                          <p:attrName>style.visibility</p:attrName>
                                        </p:attrNameLst>
                                      </p:cBhvr>
                                      <p:to>
                                        <p:strVal val="visible"/>
                                      </p:to>
                                    </p:set>
                                    <p:animEffect transition="in" filter="fade">
                                      <p:cBhvr>
                                        <p:cTn id="25" dur="500"/>
                                        <p:tgtEl>
                                          <p:spTgt spid="711"/>
                                        </p:tgtEl>
                                      </p:cBhvr>
                                    </p:animEffect>
                                  </p:childTnLst>
                                </p:cTn>
                              </p:par>
                            </p:childTnLst>
                          </p:cTn>
                        </p:par>
                        <p:par>
                          <p:cTn id="26" fill="hold">
                            <p:stCondLst>
                              <p:cond delay="500"/>
                            </p:stCondLst>
                            <p:childTnLst>
                              <p:par>
                                <p:cTn id="27" presetID="10" presetClass="exit" presetSubtype="0" fill="hold" nodeType="afterEffect">
                                  <p:stCondLst>
                                    <p:cond delay="0"/>
                                  </p:stCondLst>
                                  <p:childTnLst>
                                    <p:animEffect transition="out" filter="fade">
                                      <p:cBhvr>
                                        <p:cTn id="28" dur="500"/>
                                        <p:tgtEl>
                                          <p:spTgt spid="698"/>
                                        </p:tgtEl>
                                      </p:cBhvr>
                                    </p:animEffect>
                                    <p:set>
                                      <p:cBhvr>
                                        <p:cTn id="29" dur="1" fill="hold">
                                          <p:stCondLst>
                                            <p:cond delay="500"/>
                                          </p:stCondLst>
                                        </p:cTn>
                                        <p:tgtEl>
                                          <p:spTgt spid="69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93"/>
                                        </p:tgtEl>
                                      </p:cBhvr>
                                    </p:animEffect>
                                    <p:set>
                                      <p:cBhvr>
                                        <p:cTn id="32" dur="1" fill="hold">
                                          <p:stCondLst>
                                            <p:cond delay="500"/>
                                          </p:stCondLst>
                                        </p:cTn>
                                        <p:tgtEl>
                                          <p:spTgt spid="69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12"/>
                                        </p:tgtEl>
                                        <p:attrNameLst>
                                          <p:attrName>style.visibility</p:attrName>
                                        </p:attrNameLst>
                                      </p:cBhvr>
                                      <p:to>
                                        <p:strVal val="visible"/>
                                      </p:to>
                                    </p:set>
                                    <p:animEffect transition="in" filter="fade">
                                      <p:cBhvr>
                                        <p:cTn id="37" dur="500"/>
                                        <p:tgtEl>
                                          <p:spTgt spid="712"/>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697"/>
                                        </p:tgtEl>
                                      </p:cBhvr>
                                    </p:animEffect>
                                    <p:set>
                                      <p:cBhvr>
                                        <p:cTn id="41" dur="1" fill="hold">
                                          <p:stCondLst>
                                            <p:cond delay="500"/>
                                          </p:stCondLst>
                                        </p:cTn>
                                        <p:tgtEl>
                                          <p:spTgt spid="697"/>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692"/>
                                        </p:tgtEl>
                                      </p:cBhvr>
                                    </p:animEffect>
                                    <p:set>
                                      <p:cBhvr>
                                        <p:cTn id="44" dur="1" fill="hold">
                                          <p:stCondLst>
                                            <p:cond delay="500"/>
                                          </p:stCondLst>
                                        </p:cTn>
                                        <p:tgtEl>
                                          <p:spTgt spid="69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13"/>
                                        </p:tgtEl>
                                        <p:attrNameLst>
                                          <p:attrName>style.visibility</p:attrName>
                                        </p:attrNameLst>
                                      </p:cBhvr>
                                      <p:to>
                                        <p:strVal val="visible"/>
                                      </p:to>
                                    </p:set>
                                    <p:animEffect transition="in" filter="fade">
                                      <p:cBhvr>
                                        <p:cTn id="49" dur="500"/>
                                        <p:tgtEl>
                                          <p:spTgt spid="713"/>
                                        </p:tgtEl>
                                      </p:cBhvr>
                                    </p:animEffect>
                                  </p:childTnLst>
                                </p:cTn>
                              </p:par>
                              <p:par>
                                <p:cTn id="50" presetID="10" presetClass="exit" presetSubtype="0" fill="hold" nodeType="withEffect">
                                  <p:stCondLst>
                                    <p:cond delay="0"/>
                                  </p:stCondLst>
                                  <p:childTnLst>
                                    <p:animEffect transition="out" filter="fade">
                                      <p:cBhvr>
                                        <p:cTn id="51" dur="500"/>
                                        <p:tgtEl>
                                          <p:spTgt spid="691"/>
                                        </p:tgtEl>
                                      </p:cBhvr>
                                    </p:animEffect>
                                    <p:set>
                                      <p:cBhvr>
                                        <p:cTn id="52" dur="1" fill="hold">
                                          <p:stCondLst>
                                            <p:cond delay="500"/>
                                          </p:stCondLst>
                                        </p:cTn>
                                        <p:tgtEl>
                                          <p:spTgt spid="69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14"/>
                                        </p:tgtEl>
                                        <p:attrNameLst>
                                          <p:attrName>style.visibility</p:attrName>
                                        </p:attrNameLst>
                                      </p:cBhvr>
                                      <p:to>
                                        <p:strVal val="visible"/>
                                      </p:to>
                                    </p:set>
                                    <p:animEffect transition="in" filter="fade">
                                      <p:cBhvr>
                                        <p:cTn id="57" dur="500"/>
                                        <p:tgtEl>
                                          <p:spTgt spid="714"/>
                                        </p:tgtEl>
                                      </p:cBhvr>
                                    </p:animEffect>
                                  </p:childTnLst>
                                </p:cTn>
                              </p:par>
                            </p:childTnLst>
                          </p:cTn>
                        </p:par>
                        <p:par>
                          <p:cTn id="58" fill="hold">
                            <p:stCondLst>
                              <p:cond delay="500"/>
                            </p:stCondLst>
                            <p:childTnLst>
                              <p:par>
                                <p:cTn id="59" presetID="10" presetClass="exit" presetSubtype="0" fill="hold" nodeType="afterEffect">
                                  <p:stCondLst>
                                    <p:cond delay="0"/>
                                  </p:stCondLst>
                                  <p:childTnLst>
                                    <p:animEffect transition="out" filter="fade">
                                      <p:cBhvr>
                                        <p:cTn id="60" dur="500"/>
                                        <p:tgtEl>
                                          <p:spTgt spid="695"/>
                                        </p:tgtEl>
                                      </p:cBhvr>
                                    </p:animEffect>
                                    <p:set>
                                      <p:cBhvr>
                                        <p:cTn id="61" dur="1" fill="hold">
                                          <p:stCondLst>
                                            <p:cond delay="500"/>
                                          </p:stCondLst>
                                        </p:cTn>
                                        <p:tgtEl>
                                          <p:spTgt spid="695"/>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694"/>
                                        </p:tgtEl>
                                      </p:cBhvr>
                                    </p:animEffect>
                                    <p:set>
                                      <p:cBhvr>
                                        <p:cTn id="64" dur="1" fill="hold">
                                          <p:stCondLst>
                                            <p:cond delay="500"/>
                                          </p:stCondLst>
                                        </p:cTn>
                                        <p:tgtEl>
                                          <p:spTgt spid="6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gf99d4d49c0_0_0"/>
          <p:cNvSpPr txBox="1">
            <a:spLocks noGrp="1"/>
          </p:cNvSpPr>
          <p:nvPr>
            <p:ph type="title"/>
          </p:nvPr>
        </p:nvSpPr>
        <p:spPr>
          <a:xfrm>
            <a:off x="649525" y="713547"/>
            <a:ext cx="10659300" cy="583500"/>
          </a:xfrm>
          <a:prstGeom prst="rect">
            <a:avLst/>
          </a:prstGeom>
          <a:noFill/>
          <a:ln>
            <a:noFill/>
          </a:ln>
        </p:spPr>
        <p:txBody>
          <a:bodyPr spcFirstLastPara="1" vert="horz" wrap="square" lIns="0" tIns="0" rIns="0" bIns="0" rtlCol="0" anchor="ctr" anchorCtr="0">
            <a:noAutofit/>
          </a:bodyPr>
          <a:lstStyle/>
          <a:p>
            <a:pPr>
              <a:buClr>
                <a:srgbClr val="000000"/>
              </a:buClr>
            </a:pPr>
            <a:r>
              <a:rPr lang="en-US" dirty="0">
                <a:solidFill>
                  <a:schemeClr val="tx2"/>
                </a:solidFill>
                <a:latin typeface="+mj-lt"/>
                <a:ea typeface="+mj-ea"/>
                <a:cs typeface="+mj-cs"/>
                <a:sym typeface="DM Sans"/>
              </a:rPr>
              <a:t>Lakehouse Platform</a:t>
            </a:r>
            <a:endParaRPr lang="en-US" dirty="0">
              <a:solidFill>
                <a:schemeClr val="tx2"/>
              </a:solidFill>
              <a:latin typeface="+mj-lt"/>
              <a:ea typeface="+mj-ea"/>
              <a:cs typeface="+mj-cs"/>
            </a:endParaRPr>
          </a:p>
        </p:txBody>
      </p:sp>
      <p:sp>
        <p:nvSpPr>
          <p:cNvPr id="3200" name="Google Shape;3200;gf99d4d49c0_0_0"/>
          <p:cNvSpPr/>
          <p:nvPr/>
        </p:nvSpPr>
        <p:spPr>
          <a:xfrm>
            <a:off x="3112288" y="2198318"/>
            <a:ext cx="6426600" cy="3604200"/>
          </a:xfrm>
          <a:prstGeom prst="rect">
            <a:avLst/>
          </a:prstGeom>
          <a:noFill/>
          <a:ln w="19050" cap="flat" cmpd="sng">
            <a:solidFill>
              <a:schemeClr val="accent5"/>
            </a:solidFill>
            <a:prstDash val="solid"/>
            <a:round/>
            <a:headEnd type="none" w="sm" len="sm"/>
            <a:tailEnd type="none" w="sm" len="sm"/>
          </a:ln>
        </p:spPr>
        <p:txBody>
          <a:bodyPr spcFirstLastPara="1" wrap="square" lIns="121850" tIns="121850" rIns="121850" bIns="121850" anchor="t" anchorCtr="0">
            <a:noAutofit/>
          </a:bodyPr>
          <a:lstStyle/>
          <a:p>
            <a:pPr algn="ctr">
              <a:buClr>
                <a:srgbClr val="000000"/>
              </a:buClr>
              <a:buSzPts val="1866"/>
            </a:pPr>
            <a:r>
              <a:rPr lang="en-US" sz="1866" dirty="0">
                <a:solidFill>
                  <a:srgbClr val="000000"/>
                </a:solidFill>
                <a:latin typeface="DM Sans"/>
                <a:ea typeface="DM Sans"/>
                <a:cs typeface="DM Sans"/>
                <a:sym typeface="DM Sans"/>
              </a:rPr>
              <a:t>Data Engineering on the Databricks Lakehouse Platform</a:t>
            </a:r>
            <a:endParaRPr sz="1866" dirty="0">
              <a:solidFill>
                <a:srgbClr val="000000"/>
              </a:solidFill>
              <a:latin typeface="DM Sans"/>
              <a:ea typeface="DM Sans"/>
              <a:cs typeface="DM Sans"/>
              <a:sym typeface="DM Sans"/>
            </a:endParaRPr>
          </a:p>
        </p:txBody>
      </p:sp>
      <p:sp>
        <p:nvSpPr>
          <p:cNvPr id="3201" name="Google Shape;3201;gf99d4d49c0_0_0"/>
          <p:cNvSpPr/>
          <p:nvPr/>
        </p:nvSpPr>
        <p:spPr>
          <a:xfrm>
            <a:off x="3220438" y="4865573"/>
            <a:ext cx="6243900" cy="858300"/>
          </a:xfrm>
          <a:prstGeom prst="rect">
            <a:avLst/>
          </a:prstGeom>
          <a:solidFill>
            <a:schemeClr val="accent5"/>
          </a:solidFill>
          <a:ln>
            <a:noFill/>
          </a:ln>
        </p:spPr>
        <p:txBody>
          <a:bodyPr spcFirstLastPara="1" wrap="square" lIns="91425" tIns="45700" rIns="91425" bIns="45700" anchor="ctr" anchorCtr="0">
            <a:noAutofit/>
          </a:bodyPr>
          <a:lstStyle/>
          <a:p>
            <a:pPr algn="ctr">
              <a:buClr>
                <a:srgbClr val="000000"/>
              </a:buClr>
              <a:buSzPts val="1400"/>
            </a:pPr>
            <a:r>
              <a:rPr lang="en-US" sz="1400">
                <a:solidFill>
                  <a:schemeClr val="lt1"/>
                </a:solidFill>
                <a:latin typeface="DM Sans"/>
                <a:ea typeface="DM Sans"/>
                <a:cs typeface="DM Sans"/>
                <a:sym typeface="DM Sans"/>
              </a:rPr>
              <a:t> Open format storage</a:t>
            </a:r>
            <a:endParaRPr sz="1400">
              <a:solidFill>
                <a:schemeClr val="lt1"/>
              </a:solidFill>
              <a:latin typeface="DM Sans"/>
              <a:ea typeface="DM Sans"/>
              <a:cs typeface="DM Sans"/>
              <a:sym typeface="DM Sans"/>
            </a:endParaRPr>
          </a:p>
          <a:p>
            <a:pPr algn="ctr">
              <a:buClr>
                <a:srgbClr val="000000"/>
              </a:buClr>
              <a:buSzPts val="1400"/>
            </a:pPr>
            <a:r>
              <a:rPr lang="en-US" sz="1400" b="1">
                <a:solidFill>
                  <a:schemeClr val="lt1"/>
                </a:solidFill>
                <a:latin typeface="DM Sans"/>
                <a:ea typeface="DM Sans"/>
                <a:cs typeface="DM Sans"/>
                <a:sym typeface="DM Sans"/>
              </a:rPr>
              <a:t>Delta Lake </a:t>
            </a:r>
            <a:endParaRPr sz="1400" b="1">
              <a:solidFill>
                <a:srgbClr val="000000"/>
              </a:solidFill>
              <a:latin typeface="DM Sans"/>
              <a:ea typeface="DM Sans"/>
              <a:cs typeface="DM Sans"/>
              <a:sym typeface="DM Sans"/>
            </a:endParaRPr>
          </a:p>
        </p:txBody>
      </p:sp>
      <p:sp>
        <p:nvSpPr>
          <p:cNvPr id="3202" name="Google Shape;3202;gf99d4d49c0_0_0"/>
          <p:cNvSpPr/>
          <p:nvPr/>
        </p:nvSpPr>
        <p:spPr>
          <a:xfrm>
            <a:off x="3220438" y="3758440"/>
            <a:ext cx="4732800" cy="1093800"/>
          </a:xfrm>
          <a:prstGeom prst="rect">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solidFill>
                  <a:schemeClr val="lt1"/>
                </a:solidFill>
                <a:latin typeface="DM Sans"/>
                <a:ea typeface="DM Sans"/>
                <a:cs typeface="DM Sans"/>
                <a:sym typeface="DM Sans"/>
              </a:rPr>
              <a:t>Data transformation</a:t>
            </a:r>
            <a:endParaRPr sz="1400">
              <a:solidFill>
                <a:schemeClr val="lt1"/>
              </a:solidFill>
              <a:latin typeface="DM Sans"/>
              <a:ea typeface="DM Sans"/>
              <a:cs typeface="DM Sans"/>
              <a:sym typeface="DM Sans"/>
            </a:endParaRPr>
          </a:p>
          <a:p>
            <a:pPr algn="ctr">
              <a:buClr>
                <a:srgbClr val="000000"/>
              </a:buClr>
              <a:buSzPts val="1400"/>
            </a:pPr>
            <a:r>
              <a:rPr lang="en-US" sz="1400" b="1">
                <a:solidFill>
                  <a:schemeClr val="lt1"/>
                </a:solidFill>
                <a:latin typeface="DM Sans"/>
                <a:ea typeface="DM Sans"/>
                <a:cs typeface="DM Sans"/>
                <a:sym typeface="DM Sans"/>
              </a:rPr>
              <a:t>Delta Live Tables</a:t>
            </a:r>
            <a:endParaRPr sz="1400" b="1">
              <a:solidFill>
                <a:schemeClr val="lt1"/>
              </a:solidFill>
              <a:latin typeface="DM Sans"/>
              <a:ea typeface="DM Sans"/>
              <a:cs typeface="DM Sans"/>
              <a:sym typeface="DM Sans"/>
            </a:endParaRPr>
          </a:p>
        </p:txBody>
      </p:sp>
      <p:sp>
        <p:nvSpPr>
          <p:cNvPr id="3203" name="Google Shape;3203;gf99d4d49c0_0_0"/>
          <p:cNvSpPr/>
          <p:nvPr/>
        </p:nvSpPr>
        <p:spPr>
          <a:xfrm>
            <a:off x="7953263" y="2741042"/>
            <a:ext cx="1520700" cy="2114400"/>
          </a:xfrm>
          <a:prstGeom prst="rect">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solidFill>
                  <a:schemeClr val="lt1"/>
                </a:solidFill>
                <a:latin typeface="DM Sans"/>
                <a:ea typeface="DM Sans"/>
                <a:cs typeface="DM Sans"/>
                <a:sym typeface="DM Sans"/>
              </a:rPr>
              <a:t> Scheduling &amp; orchestration</a:t>
            </a:r>
            <a:endParaRPr sz="1400">
              <a:solidFill>
                <a:schemeClr val="lt1"/>
              </a:solidFill>
              <a:latin typeface="DM Sans"/>
              <a:ea typeface="DM Sans"/>
              <a:cs typeface="DM Sans"/>
              <a:sym typeface="DM Sans"/>
            </a:endParaRPr>
          </a:p>
          <a:p>
            <a:pPr algn="ctr">
              <a:buClr>
                <a:srgbClr val="000000"/>
              </a:buClr>
              <a:buSzPts val="1400"/>
            </a:pPr>
            <a:r>
              <a:rPr lang="en-US" sz="1400" b="1">
                <a:solidFill>
                  <a:schemeClr val="lt1"/>
                </a:solidFill>
                <a:latin typeface="DM Sans"/>
                <a:ea typeface="DM Sans"/>
                <a:cs typeface="DM Sans"/>
                <a:sym typeface="DM Sans"/>
              </a:rPr>
              <a:t>Databricks Workflows </a:t>
            </a:r>
            <a:endParaRPr sz="1400" b="1">
              <a:solidFill>
                <a:srgbClr val="000000"/>
              </a:solidFill>
              <a:latin typeface="DM Sans"/>
              <a:ea typeface="DM Sans"/>
              <a:cs typeface="DM Sans"/>
              <a:sym typeface="DM Sans"/>
            </a:endParaRPr>
          </a:p>
        </p:txBody>
      </p:sp>
      <p:sp>
        <p:nvSpPr>
          <p:cNvPr id="3204" name="Google Shape;3204;gf99d4d49c0_0_0"/>
          <p:cNvSpPr/>
          <p:nvPr/>
        </p:nvSpPr>
        <p:spPr>
          <a:xfrm>
            <a:off x="2394863" y="3887103"/>
            <a:ext cx="1280100" cy="1280100"/>
          </a:xfrm>
          <a:prstGeom prst="ellipse">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300">
                <a:solidFill>
                  <a:schemeClr val="lt1"/>
                </a:solidFill>
                <a:latin typeface="DM Sans"/>
                <a:ea typeface="DM Sans"/>
                <a:cs typeface="DM Sans"/>
                <a:sym typeface="DM Sans"/>
              </a:rPr>
              <a:t>Data ingestion</a:t>
            </a:r>
            <a:endParaRPr sz="1300">
              <a:solidFill>
                <a:schemeClr val="lt1"/>
              </a:solidFill>
              <a:latin typeface="DM Sans"/>
              <a:ea typeface="DM Sans"/>
              <a:cs typeface="DM Sans"/>
              <a:sym typeface="DM Sans"/>
            </a:endParaRPr>
          </a:p>
          <a:p>
            <a:pPr algn="ctr">
              <a:buClr>
                <a:srgbClr val="000000"/>
              </a:buClr>
              <a:buSzPts val="1400"/>
            </a:pPr>
            <a:r>
              <a:rPr lang="en-US" sz="1300" b="1">
                <a:solidFill>
                  <a:schemeClr val="lt1"/>
                </a:solidFill>
                <a:latin typeface="DM Sans"/>
                <a:ea typeface="DM Sans"/>
                <a:cs typeface="DM Sans"/>
                <a:sym typeface="DM Sans"/>
              </a:rPr>
              <a:t>Auto Loader</a:t>
            </a:r>
            <a:endParaRPr sz="1300" b="1">
              <a:solidFill>
                <a:schemeClr val="lt1"/>
              </a:solidFill>
              <a:latin typeface="DM Sans"/>
              <a:ea typeface="DM Sans"/>
              <a:cs typeface="DM Sans"/>
              <a:sym typeface="DM Sans"/>
            </a:endParaRPr>
          </a:p>
        </p:txBody>
      </p:sp>
      <p:sp>
        <p:nvSpPr>
          <p:cNvPr id="3205" name="Google Shape;3205;gf99d4d49c0_0_0"/>
          <p:cNvSpPr/>
          <p:nvPr/>
        </p:nvSpPr>
        <p:spPr>
          <a:xfrm>
            <a:off x="3213563" y="2741042"/>
            <a:ext cx="4732800" cy="1017300"/>
          </a:xfrm>
          <a:prstGeom prst="rect">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solidFill>
                  <a:schemeClr val="lt1"/>
                </a:solidFill>
                <a:latin typeface="DM Sans"/>
                <a:ea typeface="DM Sans"/>
                <a:cs typeface="DM Sans"/>
                <a:sym typeface="DM Sans"/>
              </a:rPr>
              <a:t>Data quality management</a:t>
            </a:r>
            <a:endParaRPr sz="1400">
              <a:solidFill>
                <a:schemeClr val="lt1"/>
              </a:solidFill>
              <a:latin typeface="DM Sans"/>
              <a:ea typeface="DM Sans"/>
              <a:cs typeface="DM Sans"/>
              <a:sym typeface="DM Sans"/>
            </a:endParaRPr>
          </a:p>
          <a:p>
            <a:pPr algn="ctr">
              <a:buClr>
                <a:srgbClr val="000000"/>
              </a:buClr>
              <a:buSzPts val="1400"/>
            </a:pPr>
            <a:r>
              <a:rPr lang="en-US" sz="1400" b="1">
                <a:solidFill>
                  <a:schemeClr val="lt1"/>
                </a:solidFill>
                <a:latin typeface="DM Sans"/>
                <a:ea typeface="DM Sans"/>
                <a:cs typeface="DM Sans"/>
                <a:sym typeface="DM Sans"/>
              </a:rPr>
              <a:t>Delta Live Tables</a:t>
            </a:r>
            <a:endParaRPr sz="1400" b="1">
              <a:solidFill>
                <a:schemeClr val="lt1"/>
              </a:solidFill>
              <a:latin typeface="DM Sans"/>
              <a:ea typeface="DM Sans"/>
              <a:cs typeface="DM Sans"/>
              <a:sym typeface="DM Sans"/>
            </a:endParaRPr>
          </a:p>
        </p:txBody>
      </p:sp>
      <p:sp>
        <p:nvSpPr>
          <p:cNvPr id="3206" name="Google Shape;3206;gf99d4d49c0_0_0"/>
          <p:cNvSpPr/>
          <p:nvPr/>
        </p:nvSpPr>
        <p:spPr>
          <a:xfrm>
            <a:off x="10097288" y="3358650"/>
            <a:ext cx="1533000" cy="23652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solidFill>
                  <a:schemeClr val="dk1"/>
                </a:solidFill>
                <a:latin typeface="DM Sans"/>
                <a:ea typeface="DM Sans"/>
                <a:cs typeface="DM Sans"/>
                <a:sym typeface="DM Sans"/>
              </a:rPr>
              <a:t>Delta Sharing </a:t>
            </a:r>
            <a:endParaRPr sz="1400">
              <a:solidFill>
                <a:schemeClr val="dk1"/>
              </a:solidFill>
              <a:latin typeface="DM Sans"/>
              <a:ea typeface="DM Sans"/>
              <a:cs typeface="DM Sans"/>
              <a:sym typeface="DM Sans"/>
            </a:endParaRPr>
          </a:p>
          <a:p>
            <a:pPr algn="ctr">
              <a:buClr>
                <a:srgbClr val="000000"/>
              </a:buClr>
              <a:buSzPts val="1400"/>
            </a:pPr>
            <a:endParaRPr sz="1400">
              <a:solidFill>
                <a:schemeClr val="dk1"/>
              </a:solidFill>
              <a:latin typeface="DM Sans"/>
              <a:ea typeface="DM Sans"/>
              <a:cs typeface="DM Sans"/>
              <a:sym typeface="DM Sans"/>
            </a:endParaRPr>
          </a:p>
          <a:p>
            <a:pPr algn="ctr">
              <a:buClr>
                <a:srgbClr val="000000"/>
              </a:buClr>
              <a:buSzPts val="1400"/>
            </a:pPr>
            <a:r>
              <a:rPr lang="en-US" sz="1400">
                <a:solidFill>
                  <a:schemeClr val="dk1"/>
                </a:solidFill>
                <a:latin typeface="DM Sans"/>
                <a:ea typeface="DM Sans"/>
                <a:cs typeface="DM Sans"/>
                <a:sym typeface="DM Sans"/>
              </a:rPr>
              <a:t>BI / Reporting </a:t>
            </a:r>
            <a:endParaRPr sz="1400">
              <a:solidFill>
                <a:srgbClr val="000000"/>
              </a:solidFill>
              <a:latin typeface="Arial"/>
              <a:ea typeface="Arial"/>
              <a:cs typeface="Arial"/>
              <a:sym typeface="Arial"/>
            </a:endParaRPr>
          </a:p>
          <a:p>
            <a:pPr algn="ctr">
              <a:buClr>
                <a:srgbClr val="000000"/>
              </a:buClr>
              <a:buSzPts val="1400"/>
            </a:pPr>
            <a:r>
              <a:rPr lang="en-US" sz="1400">
                <a:solidFill>
                  <a:schemeClr val="dk1"/>
                </a:solidFill>
                <a:latin typeface="DM Sans"/>
                <a:ea typeface="DM Sans"/>
                <a:cs typeface="DM Sans"/>
                <a:sym typeface="DM Sans"/>
              </a:rPr>
              <a:t>Dashboarding</a:t>
            </a:r>
            <a:endParaRPr sz="1400">
              <a:solidFill>
                <a:schemeClr val="dk1"/>
              </a:solidFill>
              <a:latin typeface="DM Sans"/>
              <a:ea typeface="DM Sans"/>
              <a:cs typeface="DM Sans"/>
              <a:sym typeface="DM Sans"/>
            </a:endParaRPr>
          </a:p>
          <a:p>
            <a:pPr algn="ctr">
              <a:buClr>
                <a:srgbClr val="000000"/>
              </a:buClr>
              <a:buSzPts val="1400"/>
            </a:pPr>
            <a:endParaRPr sz="1400">
              <a:solidFill>
                <a:schemeClr val="dk1"/>
              </a:solidFill>
              <a:latin typeface="DM Sans"/>
              <a:ea typeface="DM Sans"/>
              <a:cs typeface="DM Sans"/>
              <a:sym typeface="DM Sans"/>
            </a:endParaRPr>
          </a:p>
          <a:p>
            <a:pPr algn="ctr">
              <a:buClr>
                <a:srgbClr val="000000"/>
              </a:buClr>
              <a:buSzPts val="1400"/>
            </a:pPr>
            <a:r>
              <a:rPr lang="en-US" sz="1400">
                <a:solidFill>
                  <a:schemeClr val="dk1"/>
                </a:solidFill>
                <a:latin typeface="DM Sans"/>
                <a:ea typeface="DM Sans"/>
                <a:cs typeface="DM Sans"/>
                <a:sym typeface="DM Sans"/>
              </a:rPr>
              <a:t>Machine Learning / Data Science</a:t>
            </a:r>
            <a:endParaRPr sz="1400">
              <a:solidFill>
                <a:schemeClr val="dk1"/>
              </a:solidFill>
              <a:latin typeface="DM Sans"/>
              <a:ea typeface="DM Sans"/>
              <a:cs typeface="DM Sans"/>
              <a:sym typeface="DM Sans"/>
            </a:endParaRPr>
          </a:p>
          <a:p>
            <a:pPr algn="ctr">
              <a:buClr>
                <a:srgbClr val="000000"/>
              </a:buClr>
              <a:buSzPts val="1400"/>
            </a:pPr>
            <a:endParaRPr sz="1400">
              <a:solidFill>
                <a:schemeClr val="dk1"/>
              </a:solidFill>
              <a:latin typeface="DM Sans"/>
              <a:ea typeface="DM Sans"/>
              <a:cs typeface="DM Sans"/>
              <a:sym typeface="DM Sans"/>
            </a:endParaRPr>
          </a:p>
          <a:p>
            <a:pPr algn="ctr">
              <a:buClr>
                <a:srgbClr val="000000"/>
              </a:buClr>
              <a:buSzPts val="1400"/>
            </a:pPr>
            <a:r>
              <a:rPr lang="en-US" sz="1400">
                <a:solidFill>
                  <a:schemeClr val="dk1"/>
                </a:solidFill>
                <a:latin typeface="DM Sans"/>
                <a:ea typeface="DM Sans"/>
                <a:cs typeface="DM Sans"/>
                <a:sym typeface="DM Sans"/>
              </a:rPr>
              <a:t>Data Products </a:t>
            </a:r>
            <a:endParaRPr sz="1400">
              <a:solidFill>
                <a:schemeClr val="dk1"/>
              </a:solidFill>
              <a:latin typeface="DM Sans"/>
              <a:ea typeface="DM Sans"/>
              <a:cs typeface="DM Sans"/>
              <a:sym typeface="DM Sans"/>
            </a:endParaRPr>
          </a:p>
        </p:txBody>
      </p:sp>
      <p:sp>
        <p:nvSpPr>
          <p:cNvPr id="3207" name="Google Shape;3207;gf99d4d49c0_0_0"/>
          <p:cNvSpPr/>
          <p:nvPr/>
        </p:nvSpPr>
        <p:spPr>
          <a:xfrm>
            <a:off x="9631811" y="4482312"/>
            <a:ext cx="400500" cy="202800"/>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DM Sans"/>
              <a:ea typeface="DM Sans"/>
              <a:cs typeface="DM Sans"/>
              <a:sym typeface="DM Sans"/>
            </a:endParaRPr>
          </a:p>
        </p:txBody>
      </p:sp>
      <p:sp>
        <p:nvSpPr>
          <p:cNvPr id="3208" name="Google Shape;3208;gf99d4d49c0_0_0"/>
          <p:cNvSpPr/>
          <p:nvPr/>
        </p:nvSpPr>
        <p:spPr>
          <a:xfrm>
            <a:off x="561688" y="2457450"/>
            <a:ext cx="1309800" cy="3486000"/>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solidFill>
                  <a:schemeClr val="dk1"/>
                </a:solidFill>
                <a:latin typeface="DM Sans"/>
                <a:ea typeface="DM Sans"/>
                <a:cs typeface="DM Sans"/>
                <a:sym typeface="DM Sans"/>
              </a:rPr>
              <a:t>Databases </a:t>
            </a:r>
            <a:endParaRPr sz="1400">
              <a:solidFill>
                <a:srgbClr val="000000"/>
              </a:solidFill>
              <a:latin typeface="Arial"/>
              <a:ea typeface="Arial"/>
              <a:cs typeface="Arial"/>
              <a:sym typeface="Arial"/>
            </a:endParaRPr>
          </a:p>
          <a:p>
            <a:pPr algn="ctr">
              <a:buClr>
                <a:srgbClr val="000000"/>
              </a:buClr>
              <a:buSzPts val="1400"/>
            </a:pPr>
            <a:endParaRPr sz="1400">
              <a:solidFill>
                <a:schemeClr val="dk1"/>
              </a:solidFill>
              <a:latin typeface="DM Sans"/>
              <a:ea typeface="DM Sans"/>
              <a:cs typeface="DM Sans"/>
              <a:sym typeface="DM Sans"/>
            </a:endParaRPr>
          </a:p>
          <a:p>
            <a:pPr algn="ctr">
              <a:buClr>
                <a:srgbClr val="000000"/>
              </a:buClr>
              <a:buSzPts val="1400"/>
            </a:pPr>
            <a:r>
              <a:rPr lang="en-US" sz="1400">
                <a:solidFill>
                  <a:schemeClr val="dk1"/>
                </a:solidFill>
                <a:latin typeface="DM Sans"/>
                <a:ea typeface="DM Sans"/>
                <a:cs typeface="DM Sans"/>
                <a:sym typeface="DM Sans"/>
              </a:rPr>
              <a:t>Streaming Sources </a:t>
            </a:r>
            <a:endParaRPr sz="1400">
              <a:solidFill>
                <a:srgbClr val="000000"/>
              </a:solidFill>
              <a:latin typeface="Arial"/>
              <a:ea typeface="Arial"/>
              <a:cs typeface="Arial"/>
              <a:sym typeface="Arial"/>
            </a:endParaRPr>
          </a:p>
          <a:p>
            <a:pPr algn="ctr">
              <a:buClr>
                <a:srgbClr val="000000"/>
              </a:buClr>
              <a:buSzPts val="1400"/>
            </a:pPr>
            <a:endParaRPr sz="1400">
              <a:solidFill>
                <a:schemeClr val="dk1"/>
              </a:solidFill>
              <a:latin typeface="DM Sans"/>
              <a:ea typeface="DM Sans"/>
              <a:cs typeface="DM Sans"/>
              <a:sym typeface="DM Sans"/>
            </a:endParaRPr>
          </a:p>
          <a:p>
            <a:pPr algn="ctr">
              <a:buClr>
                <a:srgbClr val="000000"/>
              </a:buClr>
              <a:buSzPts val="1400"/>
            </a:pPr>
            <a:r>
              <a:rPr lang="en-US" sz="1400">
                <a:solidFill>
                  <a:schemeClr val="dk1"/>
                </a:solidFill>
                <a:latin typeface="DM Sans"/>
                <a:ea typeface="DM Sans"/>
                <a:cs typeface="DM Sans"/>
                <a:sym typeface="DM Sans"/>
              </a:rPr>
              <a:t>Cloud Object Stores </a:t>
            </a:r>
            <a:endParaRPr sz="1400">
              <a:solidFill>
                <a:srgbClr val="000000"/>
              </a:solidFill>
              <a:latin typeface="Arial"/>
              <a:ea typeface="Arial"/>
              <a:cs typeface="Arial"/>
              <a:sym typeface="Arial"/>
            </a:endParaRPr>
          </a:p>
          <a:p>
            <a:pPr algn="ctr">
              <a:buClr>
                <a:srgbClr val="000000"/>
              </a:buClr>
              <a:buSzPts val="1400"/>
            </a:pPr>
            <a:endParaRPr sz="1400">
              <a:solidFill>
                <a:schemeClr val="dk1"/>
              </a:solidFill>
              <a:latin typeface="DM Sans"/>
              <a:ea typeface="DM Sans"/>
              <a:cs typeface="DM Sans"/>
              <a:sym typeface="DM Sans"/>
            </a:endParaRPr>
          </a:p>
          <a:p>
            <a:pPr algn="ctr">
              <a:buClr>
                <a:srgbClr val="000000"/>
              </a:buClr>
              <a:buSzPts val="1400"/>
            </a:pPr>
            <a:r>
              <a:rPr lang="en-US" sz="1400">
                <a:solidFill>
                  <a:schemeClr val="dk1"/>
                </a:solidFill>
                <a:latin typeface="DM Sans"/>
                <a:ea typeface="DM Sans"/>
                <a:cs typeface="DM Sans"/>
                <a:sym typeface="DM Sans"/>
              </a:rPr>
              <a:t>SaaS Applications</a:t>
            </a:r>
            <a:endParaRPr sz="1400">
              <a:solidFill>
                <a:srgbClr val="000000"/>
              </a:solidFill>
              <a:latin typeface="Arial"/>
              <a:ea typeface="Arial"/>
              <a:cs typeface="Arial"/>
              <a:sym typeface="Arial"/>
            </a:endParaRPr>
          </a:p>
          <a:p>
            <a:pPr algn="ctr">
              <a:buClr>
                <a:srgbClr val="000000"/>
              </a:buClr>
              <a:buSzPts val="1400"/>
            </a:pPr>
            <a:endParaRPr sz="1400">
              <a:solidFill>
                <a:schemeClr val="dk1"/>
              </a:solidFill>
              <a:latin typeface="DM Sans"/>
              <a:ea typeface="DM Sans"/>
              <a:cs typeface="DM Sans"/>
              <a:sym typeface="DM Sans"/>
            </a:endParaRPr>
          </a:p>
          <a:p>
            <a:pPr algn="ctr">
              <a:buClr>
                <a:srgbClr val="000000"/>
              </a:buClr>
              <a:buSzPts val="1400"/>
            </a:pPr>
            <a:r>
              <a:rPr lang="en-US" sz="1400">
                <a:solidFill>
                  <a:schemeClr val="dk1"/>
                </a:solidFill>
                <a:latin typeface="DM Sans"/>
                <a:ea typeface="DM Sans"/>
                <a:cs typeface="DM Sans"/>
                <a:sym typeface="DM Sans"/>
              </a:rPr>
              <a:t>NoSQL </a:t>
            </a:r>
            <a:endParaRPr sz="1400">
              <a:solidFill>
                <a:srgbClr val="000000"/>
              </a:solidFill>
              <a:latin typeface="Arial"/>
              <a:ea typeface="Arial"/>
              <a:cs typeface="Arial"/>
              <a:sym typeface="Arial"/>
            </a:endParaRPr>
          </a:p>
          <a:p>
            <a:pPr algn="ctr">
              <a:buClr>
                <a:srgbClr val="000000"/>
              </a:buClr>
              <a:buSzPts val="1400"/>
            </a:pPr>
            <a:endParaRPr sz="1400">
              <a:solidFill>
                <a:schemeClr val="dk1"/>
              </a:solidFill>
              <a:latin typeface="DM Sans"/>
              <a:ea typeface="DM Sans"/>
              <a:cs typeface="DM Sans"/>
              <a:sym typeface="DM Sans"/>
            </a:endParaRPr>
          </a:p>
          <a:p>
            <a:pPr algn="ctr">
              <a:buClr>
                <a:srgbClr val="000000"/>
              </a:buClr>
              <a:buSzPts val="1400"/>
            </a:pPr>
            <a:r>
              <a:rPr lang="en-US" sz="1400">
                <a:solidFill>
                  <a:schemeClr val="dk1"/>
                </a:solidFill>
                <a:latin typeface="DM Sans"/>
                <a:ea typeface="DM Sans"/>
                <a:cs typeface="DM Sans"/>
                <a:sym typeface="DM Sans"/>
              </a:rPr>
              <a:t>On-premises Systems </a:t>
            </a:r>
            <a:endParaRPr sz="1400">
              <a:solidFill>
                <a:schemeClr val="dk1"/>
              </a:solidFill>
              <a:latin typeface="DM Sans"/>
              <a:ea typeface="DM Sans"/>
              <a:cs typeface="DM Sans"/>
              <a:sym typeface="DM Sans"/>
            </a:endParaRPr>
          </a:p>
        </p:txBody>
      </p:sp>
      <p:sp>
        <p:nvSpPr>
          <p:cNvPr id="3209" name="Google Shape;3209;gf99d4d49c0_0_0"/>
          <p:cNvSpPr/>
          <p:nvPr/>
        </p:nvSpPr>
        <p:spPr>
          <a:xfrm>
            <a:off x="1941350" y="4463924"/>
            <a:ext cx="400500" cy="202800"/>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1400"/>
            </a:pPr>
            <a:endParaRPr sz="1400">
              <a:solidFill>
                <a:schemeClr val="lt1"/>
              </a:solidFill>
              <a:latin typeface="DM Sans"/>
              <a:ea typeface="DM Sans"/>
              <a:cs typeface="DM Sans"/>
              <a:sym typeface="DM Sans"/>
            </a:endParaRPr>
          </a:p>
        </p:txBody>
      </p:sp>
      <p:pic>
        <p:nvPicPr>
          <p:cNvPr id="3210" name="Google Shape;3210;gf99d4d49c0_0_0"/>
          <p:cNvPicPr preferRelativeResize="0"/>
          <p:nvPr/>
        </p:nvPicPr>
        <p:blipFill rotWithShape="1">
          <a:blip r:embed="rId3">
            <a:alphaModFix/>
          </a:blip>
          <a:srcRect/>
          <a:stretch/>
        </p:blipFill>
        <p:spPr>
          <a:xfrm>
            <a:off x="7453789" y="5001868"/>
            <a:ext cx="734959" cy="575535"/>
          </a:xfrm>
          <a:prstGeom prst="rect">
            <a:avLst/>
          </a:prstGeom>
          <a:noFill/>
          <a:ln>
            <a:noFill/>
          </a:ln>
        </p:spPr>
      </p:pic>
      <p:sp>
        <p:nvSpPr>
          <p:cNvPr id="3211" name="Google Shape;3211;gf99d4d49c0_0_0"/>
          <p:cNvSpPr/>
          <p:nvPr/>
        </p:nvSpPr>
        <p:spPr>
          <a:xfrm>
            <a:off x="561694" y="2057400"/>
            <a:ext cx="1309800" cy="39990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solidFill>
                  <a:schemeClr val="lt1"/>
                </a:solidFill>
                <a:latin typeface="Arial"/>
                <a:ea typeface="Arial"/>
                <a:cs typeface="Arial"/>
                <a:sym typeface="Arial"/>
              </a:rPr>
              <a:t>Data Sources </a:t>
            </a:r>
            <a:endParaRPr sz="1400">
              <a:solidFill>
                <a:srgbClr val="000000"/>
              </a:solidFill>
              <a:latin typeface="Arial"/>
              <a:ea typeface="Arial"/>
              <a:cs typeface="Arial"/>
              <a:sym typeface="Arial"/>
            </a:endParaRPr>
          </a:p>
        </p:txBody>
      </p:sp>
      <p:sp>
        <p:nvSpPr>
          <p:cNvPr id="3212" name="Google Shape;3212;gf99d4d49c0_0_0"/>
          <p:cNvSpPr/>
          <p:nvPr/>
        </p:nvSpPr>
        <p:spPr>
          <a:xfrm>
            <a:off x="10097278" y="2953500"/>
            <a:ext cx="1533000" cy="39990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r>
              <a:rPr lang="en-US" sz="1400">
                <a:solidFill>
                  <a:schemeClr val="lt1"/>
                </a:solidFill>
                <a:latin typeface="Arial"/>
                <a:ea typeface="Arial"/>
                <a:cs typeface="Arial"/>
                <a:sym typeface="Arial"/>
              </a:rPr>
              <a:t>Data Consumers</a:t>
            </a:r>
            <a:endParaRPr sz="14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A73206-5509-B6B9-595E-7672399C5E24}"/>
              </a:ext>
            </a:extLst>
          </p:cNvPr>
          <p:cNvSpPr txBox="1"/>
          <p:nvPr/>
        </p:nvSpPr>
        <p:spPr>
          <a:xfrm>
            <a:off x="529144" y="2203407"/>
            <a:ext cx="3600000" cy="4031873"/>
          </a:xfrm>
          <a:prstGeom prst="rect">
            <a:avLst/>
          </a:prstGeom>
          <a:noFill/>
        </p:spPr>
        <p:txBody>
          <a:bodyPr wrap="square">
            <a:spAutoFit/>
          </a:bodyPr>
          <a:lstStyle/>
          <a:p>
            <a:r>
              <a:rPr lang="en-GB" sz="2400" b="1" i="0" u="none" strike="noStrike" baseline="0" dirty="0">
                <a:latin typeface="Segoe UI" panose="020B0502040204020203" pitchFamily="34" charset="0"/>
              </a:rPr>
              <a:t>Bronze layer </a:t>
            </a:r>
            <a:r>
              <a:rPr lang="en-GB" sz="1600" b="0" i="0" u="none" strike="noStrike" baseline="0" dirty="0">
                <a:latin typeface="Segoe UI" panose="020B0502040204020203" pitchFamily="34" charset="0"/>
              </a:rPr>
              <a:t>Typically raw, "as-is" </a:t>
            </a:r>
          </a:p>
          <a:p>
            <a:endParaRPr lang="en-GB" sz="1600" b="0" i="0" u="none" strike="noStrike" baseline="0" dirty="0">
              <a:latin typeface="Segoe UI" panose="020B0502040204020203" pitchFamily="34" charset="0"/>
            </a:endParaRPr>
          </a:p>
          <a:p>
            <a:pPr marL="285750" indent="-285750">
              <a:buFont typeface="Arial" panose="020B0604020202020204" pitchFamily="34" charset="0"/>
              <a:buChar char="•"/>
            </a:pPr>
            <a:r>
              <a:rPr lang="en-GB" sz="1400" b="0" i="0" u="none" strike="noStrike" baseline="0" dirty="0">
                <a:latin typeface="Segoe UI" panose="020B0502040204020203" pitchFamily="34" charset="0"/>
              </a:rPr>
              <a:t>Maintains the raw state in the structure “as-is” </a:t>
            </a:r>
          </a:p>
          <a:p>
            <a:pPr marL="285750" indent="-285750">
              <a:buFont typeface="Arial" panose="020B0604020202020204" pitchFamily="34" charset="0"/>
              <a:buChar char="•"/>
            </a:pPr>
            <a:r>
              <a:rPr lang="en-GB" sz="1400" b="0" i="0" u="none" strike="noStrike" baseline="0" dirty="0">
                <a:latin typeface="Segoe UI" panose="020B0502040204020203" pitchFamily="34" charset="0"/>
              </a:rPr>
              <a:t>Data is immutable (read-only) </a:t>
            </a:r>
          </a:p>
          <a:p>
            <a:pPr marL="285750" indent="-285750">
              <a:buFont typeface="Arial" panose="020B0604020202020204" pitchFamily="34" charset="0"/>
              <a:buChar char="•"/>
            </a:pPr>
            <a:r>
              <a:rPr lang="en-GB" sz="1400" b="0" i="0" u="none" strike="noStrike" baseline="0" dirty="0">
                <a:latin typeface="Segoe UI" panose="020B0502040204020203" pitchFamily="34" charset="0"/>
              </a:rPr>
              <a:t>Delivery-based partitioned tables, i.e., YYYYMMDD </a:t>
            </a:r>
          </a:p>
          <a:p>
            <a:pPr marL="285750" indent="-285750">
              <a:buFont typeface="Arial" panose="020B0604020202020204" pitchFamily="34" charset="0"/>
              <a:buChar char="•"/>
            </a:pPr>
            <a:r>
              <a:rPr lang="en-GB" sz="1400" b="0" i="0" u="none" strike="noStrike" baseline="0" dirty="0">
                <a:latin typeface="Segoe UI" panose="020B0502040204020203" pitchFamily="34" charset="0"/>
              </a:rPr>
              <a:t>Mostly Parquet or Delta. Sometimes other formats </a:t>
            </a:r>
          </a:p>
          <a:p>
            <a:pPr marL="285750" indent="-285750">
              <a:buFont typeface="Arial" panose="020B0604020202020204" pitchFamily="34" charset="0"/>
              <a:buChar char="•"/>
            </a:pPr>
            <a:r>
              <a:rPr lang="en-GB" sz="1400" b="0" i="0" u="none" strike="noStrike" baseline="0" dirty="0">
                <a:latin typeface="Segoe UI" panose="020B0502040204020203" pitchFamily="34" charset="0"/>
              </a:rPr>
              <a:t>Can be any combination of streaming and batch transactions </a:t>
            </a:r>
          </a:p>
          <a:p>
            <a:pPr marL="285750" indent="-285750">
              <a:buFont typeface="Arial" panose="020B0604020202020204" pitchFamily="34" charset="0"/>
              <a:buChar char="•"/>
            </a:pPr>
            <a:r>
              <a:rPr lang="en-GB" sz="1400" b="0" i="0" u="none" strike="noStrike" baseline="0" dirty="0">
                <a:latin typeface="Segoe UI" panose="020B0502040204020203" pitchFamily="34" charset="0"/>
              </a:rPr>
              <a:t>May include extra metadata (schema) </a:t>
            </a:r>
          </a:p>
          <a:p>
            <a:pPr marL="285750" indent="-285750">
              <a:buFont typeface="Arial" panose="020B0604020202020204" pitchFamily="34" charset="0"/>
              <a:buChar char="•"/>
            </a:pPr>
            <a:r>
              <a:rPr lang="en-GB" sz="1400" b="0" i="0" u="none" strike="noStrike" baseline="0" dirty="0">
                <a:latin typeface="Segoe UI" panose="020B0502040204020203" pitchFamily="34" charset="0"/>
              </a:rPr>
              <a:t>May be fed from a “mediation layer” </a:t>
            </a:r>
          </a:p>
          <a:p>
            <a:pPr marL="285750" indent="-285750">
              <a:buFont typeface="Arial" panose="020B0604020202020204" pitchFamily="34" charset="0"/>
              <a:buChar char="•"/>
            </a:pPr>
            <a:r>
              <a:rPr lang="en-GB" sz="1400" b="0" i="0" u="none" strike="noStrike" baseline="0" dirty="0">
                <a:latin typeface="Segoe UI" panose="020B0502040204020203" pitchFamily="34" charset="0"/>
              </a:rPr>
              <a:t>Used for debugging, testing </a:t>
            </a:r>
          </a:p>
          <a:p>
            <a:endParaRPr lang="en-GB" sz="1400" b="0" i="0" u="none" strike="noStrike" baseline="0" dirty="0">
              <a:latin typeface="Segoe UI" panose="020B0502040204020203" pitchFamily="34" charset="0"/>
            </a:endParaRPr>
          </a:p>
          <a:p>
            <a:endParaRPr lang="en-GB" sz="1800" b="0" i="0" u="none" strike="noStrike" baseline="0" dirty="0">
              <a:latin typeface="Segoe UI" panose="020B0502040204020203" pitchFamily="34" charset="0"/>
            </a:endParaRPr>
          </a:p>
        </p:txBody>
      </p:sp>
      <p:sp>
        <p:nvSpPr>
          <p:cNvPr id="5" name="TextBox 4">
            <a:extLst>
              <a:ext uri="{FF2B5EF4-FFF2-40B4-BE49-F238E27FC236}">
                <a16:creationId xmlns:a16="http://schemas.microsoft.com/office/drawing/2014/main" id="{455F743C-BBA8-B509-0E41-814361AA3C31}"/>
              </a:ext>
            </a:extLst>
          </p:cNvPr>
          <p:cNvSpPr txBox="1"/>
          <p:nvPr/>
        </p:nvSpPr>
        <p:spPr>
          <a:xfrm>
            <a:off x="4409543" y="2203407"/>
            <a:ext cx="3600000" cy="4431983"/>
          </a:xfrm>
          <a:prstGeom prst="rect">
            <a:avLst/>
          </a:prstGeom>
          <a:noFill/>
        </p:spPr>
        <p:txBody>
          <a:bodyPr wrap="square">
            <a:spAutoFit/>
          </a:bodyPr>
          <a:lstStyle/>
          <a:p>
            <a:r>
              <a:rPr lang="en-GB" sz="2400" b="1" i="0" u="none" strike="noStrike" baseline="0" dirty="0">
                <a:latin typeface="Segoe UI" panose="020B0502040204020203" pitchFamily="34" charset="0"/>
              </a:rPr>
              <a:t>Silver layer </a:t>
            </a:r>
            <a:r>
              <a:rPr lang="en-GB" b="0" i="0" u="none" strike="noStrike" baseline="0" dirty="0">
                <a:latin typeface="Segoe UI" panose="020B0502040204020203" pitchFamily="34" charset="0"/>
              </a:rPr>
              <a:t>Cleaned, filtered </a:t>
            </a:r>
          </a:p>
          <a:p>
            <a:pPr marL="285750" indent="-285750">
              <a:buFont typeface="Arial" panose="020B0604020202020204" pitchFamily="34" charset="0"/>
              <a:buChar char="•"/>
            </a:pPr>
            <a:endParaRPr lang="en-GB" b="0" i="0" u="none" strike="noStrike" baseline="0" dirty="0">
              <a:latin typeface="Segoe UI" panose="020B0502040204020203" pitchFamily="34" charset="0"/>
            </a:endParaRPr>
          </a:p>
          <a:p>
            <a:pPr marL="285750" indent="-285750">
              <a:buFont typeface="Arial" panose="020B0604020202020204" pitchFamily="34" charset="0"/>
              <a:buChar char="•"/>
            </a:pPr>
            <a:r>
              <a:rPr lang="en-GB" sz="1600" b="0" i="0" u="none" strike="noStrike" baseline="0" dirty="0">
                <a:latin typeface="Segoe UI" panose="020B0502040204020203" pitchFamily="34" charset="0"/>
              </a:rPr>
              <a:t>Uses data quality rules for validation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Usually only functional data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Historization is merged (SCD2)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Efficient storage format; Delta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Technical versioning for rolling back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Handles missing or incorrect data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Usually enriched with reference data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Source-oriented, although </a:t>
            </a:r>
            <a:r>
              <a:rPr lang="en-GB" sz="1600" b="0" i="0" u="none" strike="noStrike" baseline="0" dirty="0" err="1">
                <a:latin typeface="Segoe UI" panose="020B0502040204020203" pitchFamily="34" charset="0"/>
              </a:rPr>
              <a:t>queryable</a:t>
            </a:r>
            <a:r>
              <a:rPr lang="en-GB" sz="1600" b="0" i="0" u="none" strike="noStrike" baseline="0" dirty="0">
                <a:latin typeface="Segoe UI" panose="020B0502040204020203" pitchFamily="34" charset="0"/>
              </a:rPr>
              <a:t> and cluttered around subject areas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Usually used by operational analytical teams </a:t>
            </a:r>
          </a:p>
        </p:txBody>
      </p:sp>
      <p:sp>
        <p:nvSpPr>
          <p:cNvPr id="7" name="TextBox 6">
            <a:extLst>
              <a:ext uri="{FF2B5EF4-FFF2-40B4-BE49-F238E27FC236}">
                <a16:creationId xmlns:a16="http://schemas.microsoft.com/office/drawing/2014/main" id="{CCE2E568-7E5D-D226-DB66-EFC9AB2CA681}"/>
              </a:ext>
            </a:extLst>
          </p:cNvPr>
          <p:cNvSpPr txBox="1"/>
          <p:nvPr/>
        </p:nvSpPr>
        <p:spPr>
          <a:xfrm>
            <a:off x="8289942" y="2203407"/>
            <a:ext cx="3748532" cy="4462760"/>
          </a:xfrm>
          <a:prstGeom prst="rect">
            <a:avLst/>
          </a:prstGeom>
          <a:noFill/>
        </p:spPr>
        <p:txBody>
          <a:bodyPr wrap="square">
            <a:spAutoFit/>
          </a:bodyPr>
          <a:lstStyle/>
          <a:p>
            <a:r>
              <a:rPr lang="en-GB" sz="2400" b="1" i="0" u="none" strike="noStrike" baseline="0" dirty="0">
                <a:latin typeface="Segoe UI" panose="020B0502040204020203" pitchFamily="34" charset="0"/>
              </a:rPr>
              <a:t>Gold layer </a:t>
            </a:r>
            <a:r>
              <a:rPr lang="en-GB" b="0" i="0" u="none" strike="noStrike" baseline="0" dirty="0">
                <a:latin typeface="Segoe UI" panose="020B0502040204020203" pitchFamily="34" charset="0"/>
              </a:rPr>
              <a:t>Refined business-level </a:t>
            </a:r>
          </a:p>
          <a:p>
            <a:pPr marL="285750" indent="-285750">
              <a:buFont typeface="Arial" panose="020B0604020202020204" pitchFamily="34" charset="0"/>
              <a:buChar char="•"/>
            </a:pPr>
            <a:endParaRPr lang="en-GB" b="0" i="0" u="none" strike="noStrike" baseline="0" dirty="0">
              <a:latin typeface="Segoe UI" panose="020B0502040204020203" pitchFamily="34" charset="0"/>
            </a:endParaRPr>
          </a:p>
          <a:p>
            <a:pPr marL="285750" indent="-285750">
              <a:buFont typeface="Arial" panose="020B0604020202020204" pitchFamily="34" charset="0"/>
              <a:buChar char="•"/>
            </a:pPr>
            <a:r>
              <a:rPr lang="en-GB" sz="1600" b="0" i="0" u="none" strike="noStrike" baseline="0" dirty="0">
                <a:latin typeface="Segoe UI" panose="020B0502040204020203" pitchFamily="34" charset="0"/>
              </a:rPr>
              <a:t>What enterprises call data products: consumer-ready / user-friendly data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Data is highly governed and well-documented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Historization is applied only for the set of use cases or consumers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Contains complex business rules, such as calculations and enrichments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Efficient storage format; Delta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Functional versioning for rolling back </a:t>
            </a:r>
          </a:p>
          <a:p>
            <a:pPr marL="285750" indent="-285750">
              <a:buFont typeface="Arial" panose="020B0604020202020204" pitchFamily="34" charset="0"/>
              <a:buChar char="•"/>
            </a:pPr>
            <a:r>
              <a:rPr lang="en-GB" sz="1600" b="0" i="0" u="none" strike="noStrike" baseline="0" dirty="0">
                <a:latin typeface="Segoe UI" panose="020B0502040204020203" pitchFamily="34" charset="0"/>
              </a:rPr>
              <a:t>Might contain additional sub layers for sharing or distributing data</a:t>
            </a:r>
            <a:endParaRPr lang="en-GB" sz="1600" dirty="0"/>
          </a:p>
        </p:txBody>
      </p:sp>
      <p:sp>
        <p:nvSpPr>
          <p:cNvPr id="9" name="TextBox 8">
            <a:extLst>
              <a:ext uri="{FF2B5EF4-FFF2-40B4-BE49-F238E27FC236}">
                <a16:creationId xmlns:a16="http://schemas.microsoft.com/office/drawing/2014/main" id="{F1392F55-EA39-197F-962D-EF46A7008990}"/>
              </a:ext>
            </a:extLst>
          </p:cNvPr>
          <p:cNvSpPr txBox="1"/>
          <p:nvPr/>
        </p:nvSpPr>
        <p:spPr>
          <a:xfrm>
            <a:off x="457200" y="813181"/>
            <a:ext cx="11392867" cy="646331"/>
          </a:xfrm>
          <a:prstGeom prst="rect">
            <a:avLst/>
          </a:prstGeom>
          <a:noFill/>
        </p:spPr>
        <p:txBody>
          <a:bodyPr wrap="square">
            <a:spAutoFit/>
          </a:bodyPr>
          <a:lstStyle/>
          <a:p>
            <a:r>
              <a:rPr lang="en-GB" sz="1800" b="0" i="0" u="none" strike="noStrike" baseline="0" dirty="0">
                <a:solidFill>
                  <a:srgbClr val="000000"/>
                </a:solidFill>
                <a:latin typeface="Segoe UI" panose="020B0502040204020203" pitchFamily="34" charset="0"/>
              </a:rPr>
              <a:t>Although the 3-layered design is common and well-known, there are many discussions on the scope, purpose, and best practices on each of these layers. </a:t>
            </a:r>
          </a:p>
        </p:txBody>
      </p:sp>
      <p:pic>
        <p:nvPicPr>
          <p:cNvPr id="13" name="Picture 12">
            <a:extLst>
              <a:ext uri="{FF2B5EF4-FFF2-40B4-BE49-F238E27FC236}">
                <a16:creationId xmlns:a16="http://schemas.microsoft.com/office/drawing/2014/main" id="{F9AAF579-75EE-065A-47F4-DABD0F589795}"/>
              </a:ext>
            </a:extLst>
          </p:cNvPr>
          <p:cNvPicPr>
            <a:picLocks noChangeAspect="1"/>
          </p:cNvPicPr>
          <p:nvPr/>
        </p:nvPicPr>
        <p:blipFill rotWithShape="1">
          <a:blip r:embed="rId2"/>
          <a:srcRect r="73714"/>
          <a:stretch/>
        </p:blipFill>
        <p:spPr>
          <a:xfrm>
            <a:off x="1656643" y="1451119"/>
            <a:ext cx="807108" cy="815418"/>
          </a:xfrm>
          <a:prstGeom prst="rect">
            <a:avLst/>
          </a:prstGeom>
        </p:spPr>
      </p:pic>
      <p:sp>
        <p:nvSpPr>
          <p:cNvPr id="14" name="Title 5">
            <a:extLst>
              <a:ext uri="{FF2B5EF4-FFF2-40B4-BE49-F238E27FC236}">
                <a16:creationId xmlns:a16="http://schemas.microsoft.com/office/drawing/2014/main" id="{078DD96E-CE3E-E10E-88BA-C8654EBB1359}"/>
              </a:ext>
            </a:extLst>
          </p:cNvPr>
          <p:cNvSpPr txBox="1">
            <a:spLocks/>
          </p:cNvSpPr>
          <p:nvPr/>
        </p:nvSpPr>
        <p:spPr>
          <a:xfrm>
            <a:off x="457200" y="361950"/>
            <a:ext cx="11274552" cy="451231"/>
          </a:xfrm>
          <a:prstGeom prst="rect">
            <a:avLst/>
          </a:prstGeom>
        </p:spPr>
        <p:txBody>
          <a:bodyPr/>
          <a:lst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r>
              <a:rPr lang="en-US" dirty="0">
                <a:solidFill>
                  <a:srgbClr val="036258"/>
                </a:solidFill>
              </a:rPr>
              <a:t>Medallion Architecture</a:t>
            </a:r>
          </a:p>
        </p:txBody>
      </p:sp>
      <p:pic>
        <p:nvPicPr>
          <p:cNvPr id="16" name="Picture 15">
            <a:extLst>
              <a:ext uri="{FF2B5EF4-FFF2-40B4-BE49-F238E27FC236}">
                <a16:creationId xmlns:a16="http://schemas.microsoft.com/office/drawing/2014/main" id="{A76E39C8-AD94-2097-B306-6DF32A5855F5}"/>
              </a:ext>
            </a:extLst>
          </p:cNvPr>
          <p:cNvPicPr>
            <a:picLocks noChangeAspect="1"/>
          </p:cNvPicPr>
          <p:nvPr/>
        </p:nvPicPr>
        <p:blipFill>
          <a:blip r:embed="rId3"/>
          <a:stretch>
            <a:fillRect/>
          </a:stretch>
        </p:blipFill>
        <p:spPr>
          <a:xfrm>
            <a:off x="5491712" y="1410725"/>
            <a:ext cx="913196" cy="896206"/>
          </a:xfrm>
          <a:prstGeom prst="rect">
            <a:avLst/>
          </a:prstGeom>
        </p:spPr>
      </p:pic>
      <p:pic>
        <p:nvPicPr>
          <p:cNvPr id="18" name="Picture 17">
            <a:extLst>
              <a:ext uri="{FF2B5EF4-FFF2-40B4-BE49-F238E27FC236}">
                <a16:creationId xmlns:a16="http://schemas.microsoft.com/office/drawing/2014/main" id="{2BB8B357-752F-D679-ACE7-D9D701256219}"/>
              </a:ext>
            </a:extLst>
          </p:cNvPr>
          <p:cNvPicPr>
            <a:picLocks noChangeAspect="1"/>
          </p:cNvPicPr>
          <p:nvPr/>
        </p:nvPicPr>
        <p:blipFill>
          <a:blip r:embed="rId4"/>
          <a:stretch>
            <a:fillRect/>
          </a:stretch>
        </p:blipFill>
        <p:spPr>
          <a:xfrm>
            <a:off x="9432868" y="1382203"/>
            <a:ext cx="986448" cy="953250"/>
          </a:xfrm>
          <a:prstGeom prst="rect">
            <a:avLst/>
          </a:prstGeom>
        </p:spPr>
      </p:pic>
    </p:spTree>
    <p:extLst>
      <p:ext uri="{BB962C8B-B14F-4D97-AF65-F5344CB8AC3E}">
        <p14:creationId xmlns:p14="http://schemas.microsoft.com/office/powerpoint/2010/main" val="3057493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9"/>
          <p:cNvSpPr/>
          <p:nvPr/>
        </p:nvSpPr>
        <p:spPr>
          <a:xfrm>
            <a:off x="4576" y="4880394"/>
            <a:ext cx="12186297" cy="2281087"/>
          </a:xfrm>
          <a:custGeom>
            <a:avLst/>
            <a:gdLst/>
            <a:ahLst/>
            <a:cxnLst/>
            <a:rect l="l" t="t" r="r" b="b"/>
            <a:pathLst>
              <a:path w="285193" h="39048" extrusionOk="0">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rgbClr val="EEEDE9"/>
          </a:solidFill>
          <a:ln>
            <a:noFill/>
          </a:ln>
        </p:spPr>
        <p:txBody>
          <a:bodyPr spcFirstLastPara="1" wrap="square" lIns="91400" tIns="91400" rIns="91400" bIns="91400" anchor="ctr" anchorCtr="0">
            <a:noAutofit/>
          </a:bodyPr>
          <a:lstStyle/>
          <a:p>
            <a:endParaRPr sz="1466">
              <a:solidFill>
                <a:schemeClr val="lt1"/>
              </a:solidFill>
              <a:latin typeface="DM Sans"/>
              <a:ea typeface="DM Sans"/>
              <a:cs typeface="DM Sans"/>
              <a:sym typeface="DM Sans"/>
            </a:endParaRPr>
          </a:p>
        </p:txBody>
      </p:sp>
      <p:sp>
        <p:nvSpPr>
          <p:cNvPr id="720" name="Google Shape;720;p79"/>
          <p:cNvSpPr txBox="1">
            <a:spLocks noGrp="1"/>
          </p:cNvSpPr>
          <p:nvPr>
            <p:ph type="title"/>
          </p:nvPr>
        </p:nvSpPr>
        <p:spPr>
          <a:xfrm>
            <a:off x="732923" y="539496"/>
            <a:ext cx="10773000" cy="585300"/>
          </a:xfrm>
          <a:prstGeom prst="rect">
            <a:avLst/>
          </a:prstGeom>
          <a:noFill/>
          <a:ln>
            <a:noFill/>
          </a:ln>
        </p:spPr>
        <p:txBody>
          <a:bodyPr spcFirstLastPara="1" vert="horz" wrap="square" lIns="0" tIns="0" rIns="0" bIns="0" rtlCol="0" anchor="ctr" anchorCtr="0">
            <a:noAutofit/>
          </a:bodyPr>
          <a:lstStyle/>
          <a:p>
            <a:pPr>
              <a:buSzPts val="3600"/>
            </a:pPr>
            <a:r>
              <a:rPr lang="en" sz="3600"/>
              <a:t>Databricks Data Intelligence Platform</a:t>
            </a:r>
            <a:endParaRPr sz="3600"/>
          </a:p>
        </p:txBody>
      </p:sp>
      <p:grpSp>
        <p:nvGrpSpPr>
          <p:cNvPr id="721" name="Google Shape;721;p79"/>
          <p:cNvGrpSpPr/>
          <p:nvPr/>
        </p:nvGrpSpPr>
        <p:grpSpPr>
          <a:xfrm>
            <a:off x="732888" y="1799924"/>
            <a:ext cx="2849145" cy="3897600"/>
            <a:chOff x="731518" y="1799924"/>
            <a:chExt cx="2850000" cy="3897600"/>
          </a:xfrm>
        </p:grpSpPr>
        <p:sp>
          <p:nvSpPr>
            <p:cNvPr id="722" name="Google Shape;722;p79"/>
            <p:cNvSpPr/>
            <p:nvPr/>
          </p:nvSpPr>
          <p:spPr>
            <a:xfrm>
              <a:off x="731518" y="1799924"/>
              <a:ext cx="2850000" cy="3897600"/>
            </a:xfrm>
            <a:prstGeom prst="rect">
              <a:avLst/>
            </a:prstGeom>
            <a:solidFill>
              <a:schemeClr val="dk1"/>
            </a:solidFill>
            <a:ln w="28575" cap="flat" cmpd="sng">
              <a:solidFill>
                <a:schemeClr val="accent2"/>
              </a:solidFill>
              <a:prstDash val="solid"/>
              <a:round/>
              <a:headEnd type="none" w="sm" len="sm"/>
              <a:tailEnd type="none" w="sm" len="sm"/>
            </a:ln>
          </p:spPr>
          <p:txBody>
            <a:bodyPr spcFirstLastPara="1" wrap="square" lIns="91400" tIns="91400" rIns="91400" bIns="91400" anchor="t" anchorCtr="0">
              <a:noAutofit/>
            </a:bodyPr>
            <a:lstStyle/>
            <a:p>
              <a:pPr algn="ctr"/>
              <a:r>
                <a:rPr lang="en" sz="2400" b="1" dirty="0">
                  <a:solidFill>
                    <a:schemeClr val="lt1"/>
                  </a:solidFill>
                  <a:latin typeface="DM Sans"/>
                  <a:ea typeface="DM Sans"/>
                  <a:cs typeface="DM Sans"/>
                  <a:sym typeface="DM Sans"/>
                </a:rPr>
                <a:t>Delta Live Tables</a:t>
              </a:r>
              <a:endParaRPr dirty="0"/>
            </a:p>
          </p:txBody>
        </p:sp>
        <p:sp>
          <p:nvSpPr>
            <p:cNvPr id="723" name="Google Shape;723;p79"/>
            <p:cNvSpPr txBox="1"/>
            <p:nvPr/>
          </p:nvSpPr>
          <p:spPr>
            <a:xfrm>
              <a:off x="884193" y="2393812"/>
              <a:ext cx="2564700" cy="3247002"/>
            </a:xfrm>
            <a:prstGeom prst="rect">
              <a:avLst/>
            </a:prstGeom>
            <a:noFill/>
            <a:ln>
              <a:noFill/>
            </a:ln>
          </p:spPr>
          <p:txBody>
            <a:bodyPr spcFirstLastPara="1" wrap="square" lIns="91425" tIns="45700" rIns="91425" bIns="45700" anchor="t" anchorCtr="0">
              <a:spAutoFit/>
            </a:bodyPr>
            <a:lstStyle/>
            <a:p>
              <a:r>
                <a:rPr lang="en-GB" sz="1600" b="1" dirty="0">
                  <a:solidFill>
                    <a:schemeClr val="lt1"/>
                  </a:solidFill>
                  <a:latin typeface="DM Sans"/>
                  <a:sym typeface="DM Sans"/>
                </a:rPr>
                <a:t>Data engineer</a:t>
              </a:r>
              <a:endParaRPr dirty="0"/>
            </a:p>
            <a:p>
              <a:pPr marL="285750" indent="-285750">
                <a:spcBef>
                  <a:spcPts val="600"/>
                </a:spcBef>
                <a:buClr>
                  <a:schemeClr val="accent2"/>
                </a:buClr>
                <a:buSzPts val="1600"/>
                <a:buFont typeface="Arial"/>
                <a:buChar char="•"/>
              </a:pPr>
              <a:r>
                <a:rPr lang="en-GB" sz="1600" dirty="0">
                  <a:solidFill>
                    <a:schemeClr val="lt1"/>
                  </a:solidFill>
                  <a:latin typeface="DM Sans"/>
                  <a:ea typeface="DM Sans"/>
                  <a:cs typeface="DM Sans"/>
                  <a:sym typeface="DM Sans"/>
                </a:rPr>
                <a:t>Ingestion</a:t>
              </a:r>
              <a:endParaRPr dirty="0"/>
            </a:p>
            <a:p>
              <a:pPr marL="285750" indent="-285750">
                <a:spcBef>
                  <a:spcPts val="600"/>
                </a:spcBef>
                <a:buClr>
                  <a:schemeClr val="accent2"/>
                </a:buClr>
                <a:buSzPts val="1600"/>
                <a:buFont typeface="Arial"/>
                <a:buChar char="•"/>
              </a:pPr>
              <a:r>
                <a:rPr lang="en-GB" sz="1600" dirty="0">
                  <a:solidFill>
                    <a:schemeClr val="lt1"/>
                  </a:solidFill>
                  <a:latin typeface="DM Sans"/>
                  <a:ea typeface="DM Sans"/>
                  <a:cs typeface="DM Sans"/>
                  <a:sym typeface="DM Sans"/>
                </a:rPr>
                <a:t>Automatic Lineage</a:t>
              </a:r>
              <a:endParaRPr dirty="0"/>
            </a:p>
            <a:p>
              <a:pPr marL="285750" indent="-285750">
                <a:spcBef>
                  <a:spcPts val="600"/>
                </a:spcBef>
                <a:buClr>
                  <a:schemeClr val="accent2"/>
                </a:buClr>
                <a:buSzPts val="1600"/>
                <a:buFont typeface="Arial"/>
                <a:buChar char="•"/>
              </a:pPr>
              <a:r>
                <a:rPr lang="en" sz="1600" dirty="0">
                  <a:solidFill>
                    <a:schemeClr val="lt1"/>
                  </a:solidFill>
                  <a:latin typeface="DM Sans"/>
                  <a:ea typeface="DM Sans"/>
                  <a:cs typeface="DM Sans"/>
                  <a:sym typeface="DM Sans"/>
                </a:rPr>
                <a:t>Data Quality</a:t>
              </a:r>
            </a:p>
            <a:p>
              <a:pPr marL="285750" indent="-285750">
                <a:spcBef>
                  <a:spcPts val="600"/>
                </a:spcBef>
                <a:buClr>
                  <a:schemeClr val="accent2"/>
                </a:buClr>
                <a:buSzPts val="1600"/>
                <a:buFont typeface="Arial"/>
                <a:buChar char="•"/>
              </a:pPr>
              <a:r>
                <a:rPr lang="en" sz="1600" dirty="0">
                  <a:solidFill>
                    <a:schemeClr val="lt1"/>
                  </a:solidFill>
                  <a:latin typeface="DM Sans"/>
                  <a:sym typeface="DM Sans"/>
                </a:rPr>
                <a:t>SCD</a:t>
              </a:r>
              <a:endParaRPr dirty="0"/>
            </a:p>
            <a:p>
              <a:pPr marL="285750" indent="-184150">
                <a:spcBef>
                  <a:spcPts val="600"/>
                </a:spcBef>
                <a:buClr>
                  <a:schemeClr val="dk2"/>
                </a:buClr>
                <a:buSzPts val="1600"/>
              </a:pPr>
              <a:endParaRPr sz="1600" dirty="0">
                <a:solidFill>
                  <a:schemeClr val="lt1"/>
                </a:solidFill>
                <a:latin typeface="DM Sans"/>
                <a:ea typeface="DM Sans"/>
                <a:cs typeface="DM Sans"/>
                <a:sym typeface="DM Sans"/>
              </a:endParaRPr>
            </a:p>
            <a:p>
              <a:pPr>
                <a:spcBef>
                  <a:spcPts val="600"/>
                </a:spcBef>
              </a:pPr>
              <a:r>
                <a:rPr lang="en-GB" sz="1600" b="1" dirty="0">
                  <a:solidFill>
                    <a:schemeClr val="lt1"/>
                  </a:solidFill>
                  <a:latin typeface="DM Sans"/>
                  <a:ea typeface="DM Sans"/>
                  <a:cs typeface="DM Sans"/>
                  <a:sym typeface="DM Sans"/>
                </a:rPr>
                <a:t>Management</a:t>
              </a:r>
              <a:endParaRPr dirty="0"/>
            </a:p>
            <a:p>
              <a:pPr marL="285750" indent="-285750">
                <a:spcBef>
                  <a:spcPts val="600"/>
                </a:spcBef>
                <a:buClr>
                  <a:schemeClr val="accent2"/>
                </a:buClr>
                <a:buSzPts val="1600"/>
                <a:buFont typeface="Arial"/>
                <a:buChar char="•"/>
              </a:pPr>
              <a:r>
                <a:rPr lang="en-GB" sz="1600" dirty="0">
                  <a:solidFill>
                    <a:schemeClr val="lt1"/>
                  </a:solidFill>
                  <a:latin typeface="DM Sans"/>
                  <a:ea typeface="DM Sans"/>
                  <a:cs typeface="DM Sans"/>
                  <a:sym typeface="DM Sans"/>
                </a:rPr>
                <a:t>Operational Metrics</a:t>
              </a:r>
              <a:endParaRPr dirty="0"/>
            </a:p>
            <a:p>
              <a:pPr marL="285750" indent="-285750">
                <a:spcBef>
                  <a:spcPts val="600"/>
                </a:spcBef>
                <a:buClr>
                  <a:schemeClr val="accent2"/>
                </a:buClr>
                <a:buSzPts val="1600"/>
                <a:buFont typeface="Arial"/>
                <a:buChar char="•"/>
              </a:pPr>
              <a:r>
                <a:rPr lang="en-GB" sz="1600" dirty="0">
                  <a:solidFill>
                    <a:schemeClr val="lt1"/>
                  </a:solidFill>
                  <a:latin typeface="DM Sans"/>
                  <a:ea typeface="DM Sans"/>
                  <a:cs typeface="DM Sans"/>
                  <a:sym typeface="DM Sans"/>
                </a:rPr>
                <a:t>Workflow</a:t>
              </a:r>
              <a:endParaRPr sz="1600" dirty="0">
                <a:solidFill>
                  <a:schemeClr val="lt1"/>
                </a:solidFill>
                <a:latin typeface="DM Sans"/>
                <a:ea typeface="DM Sans"/>
                <a:cs typeface="DM Sans"/>
                <a:sym typeface="DM Sans"/>
              </a:endParaRPr>
            </a:p>
            <a:p>
              <a:pPr marL="285750" indent="-285750">
                <a:spcBef>
                  <a:spcPts val="600"/>
                </a:spcBef>
                <a:buClr>
                  <a:schemeClr val="accent2"/>
                </a:buClr>
                <a:buSzPts val="1600"/>
                <a:buFont typeface="Arial"/>
                <a:buChar char="•"/>
              </a:pPr>
              <a:r>
                <a:rPr lang="en" sz="1600" dirty="0">
                  <a:solidFill>
                    <a:schemeClr val="lt1"/>
                  </a:solidFill>
                  <a:latin typeface="DM Sans"/>
                  <a:ea typeface="DM Sans"/>
                  <a:cs typeface="DM Sans"/>
                  <a:sym typeface="DM Sans"/>
                </a:rPr>
                <a:t>Reports</a:t>
              </a:r>
              <a:endParaRPr dirty="0"/>
            </a:p>
          </p:txBody>
        </p:sp>
      </p:grpSp>
      <p:sp>
        <p:nvSpPr>
          <p:cNvPr id="724" name="Google Shape;724;p79"/>
          <p:cNvSpPr/>
          <p:nvPr/>
        </p:nvSpPr>
        <p:spPr>
          <a:xfrm>
            <a:off x="3724694" y="1799924"/>
            <a:ext cx="7779300" cy="3897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lgn="ctr"/>
            <a:endParaRPr sz="1466" i="1">
              <a:solidFill>
                <a:schemeClr val="lt1"/>
              </a:solidFill>
              <a:latin typeface="DM Sans"/>
              <a:ea typeface="DM Sans"/>
              <a:cs typeface="DM Sans"/>
              <a:sym typeface="DM Sans"/>
            </a:endParaRPr>
          </a:p>
        </p:txBody>
      </p:sp>
      <p:sp>
        <p:nvSpPr>
          <p:cNvPr id="725" name="Google Shape;725;p79"/>
          <p:cNvSpPr txBox="1"/>
          <p:nvPr/>
        </p:nvSpPr>
        <p:spPr>
          <a:xfrm>
            <a:off x="3871179" y="2978073"/>
            <a:ext cx="7511400" cy="507900"/>
          </a:xfrm>
          <a:prstGeom prst="rect">
            <a:avLst/>
          </a:prstGeom>
          <a:noFill/>
          <a:ln>
            <a:noFill/>
          </a:ln>
        </p:spPr>
        <p:txBody>
          <a:bodyPr spcFirstLastPara="1" wrap="square" lIns="0" tIns="0" rIns="0" bIns="0" anchor="ctr" anchorCtr="0">
            <a:spAutoFit/>
          </a:bodyPr>
          <a:lstStyle/>
          <a:p>
            <a:pPr algn="ctr">
              <a:buClr>
                <a:srgbClr val="F9F7F3"/>
              </a:buClr>
              <a:buSzPts val="1200"/>
            </a:pPr>
            <a:r>
              <a:rPr lang="en" sz="1200">
                <a:solidFill>
                  <a:srgbClr val="F9F7F3"/>
                </a:solidFill>
                <a:latin typeface="DM Sans"/>
                <a:ea typeface="DM Sans"/>
                <a:cs typeface="DM Sans"/>
                <a:sym typeface="DM Sans"/>
              </a:rPr>
              <a:t>Use generative AI to understand the semantics of your data</a:t>
            </a:r>
            <a:endParaRPr/>
          </a:p>
          <a:p>
            <a:pPr algn="ctr">
              <a:spcBef>
                <a:spcPts val="600"/>
              </a:spcBef>
              <a:buClr>
                <a:srgbClr val="F9F7F3"/>
              </a:buClr>
              <a:buSzPts val="1600"/>
            </a:pPr>
            <a:r>
              <a:rPr lang="en" sz="1600" b="1">
                <a:solidFill>
                  <a:srgbClr val="F9F7F3"/>
                </a:solidFill>
                <a:latin typeface="DM Sans"/>
                <a:ea typeface="DM Sans"/>
                <a:cs typeface="DM Sans"/>
                <a:sym typeface="DM Sans"/>
              </a:rPr>
              <a:t>Data Intelligence Engine</a:t>
            </a:r>
            <a:r>
              <a:rPr lang="en" sz="1200">
                <a:solidFill>
                  <a:srgbClr val="F9F7F3"/>
                </a:solidFill>
                <a:latin typeface="DM Sans"/>
                <a:ea typeface="DM Sans"/>
                <a:cs typeface="DM Sans"/>
                <a:sym typeface="DM Sans"/>
              </a:rPr>
              <a:t> </a:t>
            </a:r>
            <a:endParaRPr sz="1600">
              <a:solidFill>
                <a:srgbClr val="F9F7F3"/>
              </a:solidFill>
              <a:latin typeface="DM Sans"/>
              <a:ea typeface="DM Sans"/>
              <a:cs typeface="DM Sans"/>
              <a:sym typeface="DM Sans"/>
            </a:endParaRPr>
          </a:p>
        </p:txBody>
      </p:sp>
      <p:sp>
        <p:nvSpPr>
          <p:cNvPr id="726" name="Google Shape;726;p79"/>
          <p:cNvSpPr txBox="1"/>
          <p:nvPr/>
        </p:nvSpPr>
        <p:spPr>
          <a:xfrm>
            <a:off x="5673486" y="5706118"/>
            <a:ext cx="3913200" cy="400200"/>
          </a:xfrm>
          <a:prstGeom prst="rect">
            <a:avLst/>
          </a:prstGeom>
          <a:noFill/>
          <a:ln>
            <a:noFill/>
          </a:ln>
        </p:spPr>
        <p:txBody>
          <a:bodyPr spcFirstLastPara="1" wrap="square" lIns="91400" tIns="45675" rIns="91400" bIns="45675" anchor="t" anchorCtr="0">
            <a:spAutoFit/>
          </a:bodyPr>
          <a:lstStyle/>
          <a:p>
            <a:pPr algn="ctr"/>
            <a:r>
              <a:rPr lang="en" sz="2000" b="1">
                <a:solidFill>
                  <a:srgbClr val="1B3139"/>
                </a:solidFill>
                <a:latin typeface="DM Sans"/>
                <a:ea typeface="DM Sans"/>
                <a:cs typeface="DM Sans"/>
                <a:sym typeface="DM Sans"/>
              </a:rPr>
              <a:t>Open Data Lake</a:t>
            </a:r>
            <a:endParaRPr sz="2000">
              <a:solidFill>
                <a:schemeClr val="lt1"/>
              </a:solidFill>
              <a:latin typeface="DM Sans"/>
              <a:ea typeface="DM Sans"/>
              <a:cs typeface="DM Sans"/>
              <a:sym typeface="DM Sans"/>
            </a:endParaRPr>
          </a:p>
        </p:txBody>
      </p:sp>
      <p:sp>
        <p:nvSpPr>
          <p:cNvPr id="727" name="Google Shape;727;p79"/>
          <p:cNvSpPr txBox="1"/>
          <p:nvPr/>
        </p:nvSpPr>
        <p:spPr>
          <a:xfrm>
            <a:off x="5839073" y="6073421"/>
            <a:ext cx="3582300" cy="543600"/>
          </a:xfrm>
          <a:prstGeom prst="rect">
            <a:avLst/>
          </a:prstGeom>
          <a:noFill/>
          <a:ln>
            <a:noFill/>
          </a:ln>
        </p:spPr>
        <p:txBody>
          <a:bodyPr spcFirstLastPara="1" wrap="square" lIns="91400" tIns="45675" rIns="91400" bIns="45675" anchor="t" anchorCtr="0">
            <a:spAutoFit/>
          </a:bodyPr>
          <a:lstStyle/>
          <a:p>
            <a:pPr algn="ctr"/>
            <a:r>
              <a:rPr lang="en" sz="1466">
                <a:solidFill>
                  <a:srgbClr val="1B3139"/>
                </a:solidFill>
                <a:latin typeface="DM Sans"/>
                <a:ea typeface="DM Sans"/>
                <a:cs typeface="DM Sans"/>
                <a:sym typeface="DM Sans"/>
              </a:rPr>
              <a:t>All Raw Data</a:t>
            </a:r>
            <a:endParaRPr sz="1466">
              <a:solidFill>
                <a:schemeClr val="lt1"/>
              </a:solidFill>
              <a:latin typeface="DM Sans"/>
              <a:ea typeface="DM Sans"/>
              <a:cs typeface="DM Sans"/>
              <a:sym typeface="DM Sans"/>
            </a:endParaRPr>
          </a:p>
          <a:p>
            <a:pPr algn="ctr"/>
            <a:r>
              <a:rPr lang="en" sz="1466">
                <a:solidFill>
                  <a:srgbClr val="1B3139"/>
                </a:solidFill>
                <a:latin typeface="DM Sans"/>
                <a:ea typeface="DM Sans"/>
                <a:cs typeface="DM Sans"/>
                <a:sym typeface="DM Sans"/>
              </a:rPr>
              <a:t>(Logs, Texts, Audio, Video, Images)</a:t>
            </a:r>
            <a:endParaRPr sz="1466">
              <a:solidFill>
                <a:schemeClr val="lt1"/>
              </a:solidFill>
              <a:latin typeface="DM Sans"/>
              <a:ea typeface="DM Sans"/>
              <a:cs typeface="DM Sans"/>
              <a:sym typeface="DM Sans"/>
            </a:endParaRPr>
          </a:p>
        </p:txBody>
      </p:sp>
      <p:sp>
        <p:nvSpPr>
          <p:cNvPr id="728" name="Google Shape;728;p79"/>
          <p:cNvSpPr/>
          <p:nvPr/>
        </p:nvSpPr>
        <p:spPr>
          <a:xfrm>
            <a:off x="9586687" y="1946333"/>
            <a:ext cx="1791600" cy="914100"/>
          </a:xfrm>
          <a:prstGeom prst="rect">
            <a:avLst/>
          </a:prstGeom>
          <a:solidFill>
            <a:srgbClr val="133C49"/>
          </a:solidFill>
          <a:ln w="9525" cap="flat" cmpd="sng">
            <a:solidFill>
              <a:schemeClr val="lt1"/>
            </a:solidFill>
            <a:prstDash val="dash"/>
            <a:round/>
            <a:headEnd type="none" w="sm" len="sm"/>
            <a:tailEnd type="none" w="sm" len="sm"/>
          </a:ln>
        </p:spPr>
        <p:txBody>
          <a:bodyPr spcFirstLastPara="1" wrap="square" lIns="0" tIns="91400" rIns="0" bIns="91400" anchor="ctr" anchorCtr="0">
            <a:noAutofit/>
          </a:bodyPr>
          <a:lstStyle/>
          <a:p>
            <a:pPr algn="ctr"/>
            <a:r>
              <a:rPr lang="en" sz="1400" b="1">
                <a:solidFill>
                  <a:schemeClr val="lt1"/>
                </a:solidFill>
                <a:latin typeface="DM Sans"/>
                <a:ea typeface="DM Sans"/>
                <a:cs typeface="DM Sans"/>
                <a:sym typeface="DM Sans"/>
              </a:rPr>
              <a:t>Databricks SQL</a:t>
            </a:r>
            <a:endParaRPr/>
          </a:p>
          <a:p>
            <a:pPr algn="ctr">
              <a:spcBef>
                <a:spcPts val="600"/>
              </a:spcBef>
            </a:pPr>
            <a:r>
              <a:rPr lang="en" sz="1200">
                <a:solidFill>
                  <a:schemeClr val="lt1"/>
                </a:solidFill>
                <a:latin typeface="DM Sans"/>
                <a:ea typeface="DM Sans"/>
                <a:cs typeface="DM Sans"/>
                <a:sym typeface="DM Sans"/>
              </a:rPr>
              <a:t>Text-to-SQL</a:t>
            </a:r>
            <a:endParaRPr/>
          </a:p>
        </p:txBody>
      </p:sp>
      <p:sp>
        <p:nvSpPr>
          <p:cNvPr id="729" name="Google Shape;729;p79"/>
          <p:cNvSpPr/>
          <p:nvPr/>
        </p:nvSpPr>
        <p:spPr>
          <a:xfrm>
            <a:off x="7680046" y="1946333"/>
            <a:ext cx="1791600" cy="914100"/>
          </a:xfrm>
          <a:prstGeom prst="rect">
            <a:avLst/>
          </a:prstGeom>
          <a:solidFill>
            <a:srgbClr val="133C49"/>
          </a:solidFill>
          <a:ln w="9525" cap="flat" cmpd="sng">
            <a:solidFill>
              <a:schemeClr val="lt1"/>
            </a:solidFill>
            <a:prstDash val="dash"/>
            <a:round/>
            <a:headEnd type="none" w="sm" len="sm"/>
            <a:tailEnd type="none" w="sm" len="sm"/>
          </a:ln>
        </p:spPr>
        <p:txBody>
          <a:bodyPr spcFirstLastPara="1" wrap="square" lIns="0" tIns="91400" rIns="0" bIns="91400" anchor="ctr" anchorCtr="0">
            <a:noAutofit/>
          </a:bodyPr>
          <a:lstStyle/>
          <a:p>
            <a:pPr algn="ctr"/>
            <a:r>
              <a:rPr lang="en" sz="1400" b="1" dirty="0">
                <a:solidFill>
                  <a:schemeClr val="lt1"/>
                </a:solidFill>
                <a:latin typeface="DM Sans"/>
                <a:ea typeface="DM Sans"/>
                <a:cs typeface="DM Sans"/>
                <a:sym typeface="DM Sans"/>
              </a:rPr>
              <a:t>Workflows</a:t>
            </a:r>
            <a:endParaRPr dirty="0"/>
          </a:p>
          <a:p>
            <a:pPr algn="ctr">
              <a:spcBef>
                <a:spcPts val="600"/>
              </a:spcBef>
            </a:pPr>
            <a:r>
              <a:rPr lang="en" sz="1200" dirty="0">
                <a:solidFill>
                  <a:schemeClr val="lt1"/>
                </a:solidFill>
                <a:latin typeface="DM Sans"/>
                <a:ea typeface="DM Sans"/>
                <a:cs typeface="DM Sans"/>
                <a:sym typeface="DM Sans"/>
              </a:rPr>
              <a:t>Job cost optimized based on past runs</a:t>
            </a:r>
            <a:endParaRPr dirty="0"/>
          </a:p>
        </p:txBody>
      </p:sp>
      <p:sp>
        <p:nvSpPr>
          <p:cNvPr id="730" name="Google Shape;730;p79"/>
          <p:cNvSpPr/>
          <p:nvPr/>
        </p:nvSpPr>
        <p:spPr>
          <a:xfrm>
            <a:off x="3850116" y="1946333"/>
            <a:ext cx="1791600" cy="914100"/>
          </a:xfrm>
          <a:prstGeom prst="rect">
            <a:avLst/>
          </a:prstGeom>
          <a:solidFill>
            <a:srgbClr val="133C49"/>
          </a:solidFill>
          <a:ln w="9525" cap="flat" cmpd="sng">
            <a:solidFill>
              <a:schemeClr val="lt1"/>
            </a:solidFill>
            <a:prstDash val="dash"/>
            <a:round/>
            <a:headEnd type="none" w="sm" len="sm"/>
            <a:tailEnd type="none" w="sm" len="sm"/>
          </a:ln>
        </p:spPr>
        <p:txBody>
          <a:bodyPr spcFirstLastPara="1" wrap="square" lIns="0" tIns="91400" rIns="0" bIns="91400" anchor="ctr" anchorCtr="0">
            <a:noAutofit/>
          </a:bodyPr>
          <a:lstStyle/>
          <a:p>
            <a:pPr algn="ctr"/>
            <a:r>
              <a:rPr lang="en-GB" sz="1400" b="1" dirty="0">
                <a:solidFill>
                  <a:schemeClr val="lt1"/>
                </a:solidFill>
                <a:latin typeface="DM Sans"/>
                <a:ea typeface="DM Sans"/>
                <a:cs typeface="DM Sans"/>
                <a:sym typeface="DM Sans"/>
              </a:rPr>
              <a:t>Mosaic AI</a:t>
            </a:r>
          </a:p>
          <a:p>
            <a:pPr algn="ctr">
              <a:spcBef>
                <a:spcPts val="600"/>
              </a:spcBef>
            </a:pPr>
            <a:r>
              <a:rPr lang="en-GB" sz="1200" dirty="0">
                <a:solidFill>
                  <a:schemeClr val="lt1"/>
                </a:solidFill>
                <a:latin typeface="DM Sans"/>
                <a:sym typeface="DM Sans"/>
              </a:rPr>
              <a:t>Create, tune, and </a:t>
            </a:r>
            <a:br>
              <a:rPr lang="en-GB" sz="1200" dirty="0">
                <a:solidFill>
                  <a:schemeClr val="lt1"/>
                </a:solidFill>
                <a:latin typeface="DM Sans"/>
                <a:sym typeface="DM Sans"/>
              </a:rPr>
            </a:br>
            <a:r>
              <a:rPr lang="en-GB" sz="1200" dirty="0">
                <a:solidFill>
                  <a:schemeClr val="lt1"/>
                </a:solidFill>
                <a:latin typeface="DM Sans"/>
                <a:sym typeface="DM Sans"/>
              </a:rPr>
              <a:t>serve custom LLMs</a:t>
            </a:r>
          </a:p>
        </p:txBody>
      </p:sp>
      <p:sp>
        <p:nvSpPr>
          <p:cNvPr id="731" name="Google Shape;731;p79"/>
          <p:cNvSpPr/>
          <p:nvPr/>
        </p:nvSpPr>
        <p:spPr>
          <a:xfrm>
            <a:off x="5766572" y="1946333"/>
            <a:ext cx="1791600" cy="914100"/>
          </a:xfrm>
          <a:prstGeom prst="rect">
            <a:avLst/>
          </a:prstGeom>
          <a:solidFill>
            <a:srgbClr val="32FEB9"/>
          </a:solidFill>
          <a:ln w="19050" cap="flat" cmpd="sng">
            <a:solidFill>
              <a:schemeClr val="accent2"/>
            </a:solidFill>
            <a:prstDash val="solid"/>
            <a:round/>
            <a:headEnd type="none" w="sm" len="sm"/>
            <a:tailEnd type="none" w="sm" len="sm"/>
          </a:ln>
        </p:spPr>
        <p:txBody>
          <a:bodyPr spcFirstLastPara="1" wrap="square" lIns="0" tIns="91400" rIns="0" bIns="91400" anchor="ctr" anchorCtr="0">
            <a:noAutofit/>
          </a:bodyPr>
          <a:lstStyle/>
          <a:p>
            <a:pPr algn="ctr"/>
            <a:r>
              <a:rPr lang="en-GB" sz="1400" b="1" dirty="0">
                <a:solidFill>
                  <a:schemeClr val="lt1"/>
                </a:solidFill>
                <a:latin typeface="DM Sans"/>
                <a:sym typeface="DM Sans"/>
              </a:rPr>
              <a:t>Delta Live Tables</a:t>
            </a:r>
            <a:endParaRPr lang="en-GB" sz="1400" b="1" dirty="0">
              <a:solidFill>
                <a:schemeClr val="lt1"/>
              </a:solidFill>
              <a:latin typeface="DM Sans"/>
            </a:endParaRPr>
          </a:p>
          <a:p>
            <a:pPr algn="ctr">
              <a:spcBef>
                <a:spcPts val="600"/>
              </a:spcBef>
            </a:pPr>
            <a:r>
              <a:rPr lang="en-GB" sz="1200" dirty="0">
                <a:solidFill>
                  <a:schemeClr val="lt1"/>
                </a:solidFill>
                <a:latin typeface="DM Sans"/>
                <a:sym typeface="DM Sans"/>
              </a:rPr>
              <a:t>Automated </a:t>
            </a:r>
            <a:br>
              <a:rPr lang="en-GB" sz="1200" dirty="0">
                <a:solidFill>
                  <a:schemeClr val="lt1"/>
                </a:solidFill>
                <a:latin typeface="DM Sans"/>
                <a:sym typeface="DM Sans"/>
              </a:rPr>
            </a:br>
            <a:r>
              <a:rPr lang="en-GB" sz="1200" dirty="0">
                <a:solidFill>
                  <a:schemeClr val="lt1"/>
                </a:solidFill>
                <a:latin typeface="DM Sans"/>
                <a:sym typeface="DM Sans"/>
              </a:rPr>
              <a:t>data quality</a:t>
            </a:r>
            <a:endParaRPr lang="en-GB" sz="1200" dirty="0">
              <a:solidFill>
                <a:schemeClr val="lt1"/>
              </a:solidFill>
              <a:latin typeface="DM Sans"/>
            </a:endParaRPr>
          </a:p>
        </p:txBody>
      </p:sp>
      <p:sp>
        <p:nvSpPr>
          <p:cNvPr id="732" name="Google Shape;732;p79"/>
          <p:cNvSpPr/>
          <p:nvPr/>
        </p:nvSpPr>
        <p:spPr>
          <a:xfrm>
            <a:off x="3866761" y="3621024"/>
            <a:ext cx="7511400" cy="914100"/>
          </a:xfrm>
          <a:prstGeom prst="rect">
            <a:avLst/>
          </a:prstGeom>
          <a:solidFill>
            <a:srgbClr val="133C49"/>
          </a:solidFill>
          <a:ln w="9525" cap="flat" cmpd="sng">
            <a:solidFill>
              <a:schemeClr val="lt1"/>
            </a:solidFill>
            <a:prstDash val="dash"/>
            <a:round/>
            <a:headEnd type="none" w="sm" len="sm"/>
            <a:tailEnd type="none" w="sm" len="sm"/>
          </a:ln>
        </p:spPr>
        <p:txBody>
          <a:bodyPr spcFirstLastPara="1" wrap="square" lIns="0" tIns="91400" rIns="0" bIns="91400" anchor="ctr" anchorCtr="0">
            <a:noAutofit/>
          </a:bodyPr>
          <a:lstStyle/>
          <a:p>
            <a:pPr algn="ctr">
              <a:buClr>
                <a:srgbClr val="F9F7F3"/>
              </a:buClr>
              <a:buSzPts val="1400"/>
            </a:pPr>
            <a:r>
              <a:rPr lang="en" sz="1400" b="1">
                <a:solidFill>
                  <a:srgbClr val="F9F7F3"/>
                </a:solidFill>
                <a:latin typeface="DM Sans"/>
                <a:ea typeface="DM Sans"/>
                <a:cs typeface="DM Sans"/>
                <a:sym typeface="DM Sans"/>
              </a:rPr>
              <a:t>Unity Catalog</a:t>
            </a:r>
            <a:endParaRPr sz="1400" b="1">
              <a:solidFill>
                <a:srgbClr val="F9F7F3"/>
              </a:solidFill>
              <a:latin typeface="DM Sans"/>
              <a:ea typeface="DM Sans"/>
              <a:cs typeface="DM Sans"/>
              <a:sym typeface="DM Sans"/>
            </a:endParaRPr>
          </a:p>
          <a:p>
            <a:pPr algn="ctr">
              <a:spcBef>
                <a:spcPts val="600"/>
              </a:spcBef>
            </a:pPr>
            <a:r>
              <a:rPr lang="en" sz="1200">
                <a:solidFill>
                  <a:srgbClr val="F9F7F3"/>
                </a:solidFill>
                <a:latin typeface="DM Sans"/>
                <a:ea typeface="DM Sans"/>
                <a:cs typeface="DM Sans"/>
                <a:sym typeface="DM Sans"/>
              </a:rPr>
              <a:t>Securely get insights in natural language</a:t>
            </a:r>
            <a:endParaRPr/>
          </a:p>
        </p:txBody>
      </p:sp>
      <p:sp>
        <p:nvSpPr>
          <p:cNvPr id="733" name="Google Shape;733;p79"/>
          <p:cNvSpPr/>
          <p:nvPr/>
        </p:nvSpPr>
        <p:spPr>
          <a:xfrm>
            <a:off x="3868012" y="4634037"/>
            <a:ext cx="7511400" cy="914100"/>
          </a:xfrm>
          <a:prstGeom prst="rect">
            <a:avLst/>
          </a:prstGeom>
          <a:solidFill>
            <a:srgbClr val="133C49"/>
          </a:solidFill>
          <a:ln w="9525" cap="flat" cmpd="sng">
            <a:solidFill>
              <a:schemeClr val="lt1"/>
            </a:solidFill>
            <a:prstDash val="dash"/>
            <a:round/>
            <a:headEnd type="none" w="sm" len="sm"/>
            <a:tailEnd type="none" w="sm" len="sm"/>
          </a:ln>
        </p:spPr>
        <p:txBody>
          <a:bodyPr spcFirstLastPara="1" wrap="square" lIns="0" tIns="91400" rIns="0" bIns="91400" anchor="ctr" anchorCtr="0">
            <a:noAutofit/>
          </a:bodyPr>
          <a:lstStyle/>
          <a:p>
            <a:pPr algn="ctr">
              <a:buClr>
                <a:srgbClr val="F9F7F3"/>
              </a:buClr>
              <a:buSzPts val="1400"/>
            </a:pPr>
            <a:r>
              <a:rPr lang="en" sz="1400" b="1">
                <a:solidFill>
                  <a:srgbClr val="F9F7F3"/>
                </a:solidFill>
                <a:latin typeface="DM Sans"/>
                <a:ea typeface="DM Sans"/>
                <a:cs typeface="DM Sans"/>
                <a:sym typeface="DM Sans"/>
              </a:rPr>
              <a:t>Delta Lake</a:t>
            </a:r>
            <a:endParaRPr sz="1400" b="1">
              <a:solidFill>
                <a:srgbClr val="F9F7F3"/>
              </a:solidFill>
              <a:latin typeface="DM Sans"/>
              <a:ea typeface="DM Sans"/>
              <a:cs typeface="DM Sans"/>
              <a:sym typeface="DM Sans"/>
            </a:endParaRPr>
          </a:p>
          <a:p>
            <a:pPr algn="ctr">
              <a:spcBef>
                <a:spcPts val="600"/>
              </a:spcBef>
              <a:buClr>
                <a:srgbClr val="F9F7F3"/>
              </a:buClr>
              <a:buSzPts val="1200"/>
            </a:pPr>
            <a:r>
              <a:rPr lang="en" sz="1200">
                <a:solidFill>
                  <a:srgbClr val="F9F7F3"/>
                </a:solidFill>
                <a:latin typeface="DM Sans"/>
                <a:ea typeface="DM Sans"/>
                <a:cs typeface="DM Sans"/>
                <a:sym typeface="DM Sans"/>
              </a:rPr>
              <a:t>Data layout is automatically optimized based on usage patterns</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1"/>
                                        </p:tgtEl>
                                        <p:attrNameLst>
                                          <p:attrName>style.visibility</p:attrName>
                                        </p:attrNameLst>
                                      </p:cBhvr>
                                      <p:to>
                                        <p:strVal val="visible"/>
                                      </p:to>
                                    </p:set>
                                    <p:anim calcmode="lin" valueType="num">
                                      <p:cBhvr additive="base">
                                        <p:cTn id="7" dur="1000"/>
                                        <p:tgtEl>
                                          <p:spTgt spid="7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1"/>
        <p:cNvGrpSpPr/>
        <p:nvPr/>
      </p:nvGrpSpPr>
      <p:grpSpPr>
        <a:xfrm>
          <a:off x="0" y="0"/>
          <a:ext cx="0" cy="0"/>
          <a:chOff x="0" y="0"/>
          <a:chExt cx="0" cy="0"/>
        </a:xfrm>
      </p:grpSpPr>
      <p:sp>
        <p:nvSpPr>
          <p:cNvPr id="3122" name="Google Shape;3122;g13d286fe8e5_0_12183"/>
          <p:cNvSpPr txBox="1"/>
          <p:nvPr/>
        </p:nvSpPr>
        <p:spPr>
          <a:xfrm>
            <a:off x="6547263" y="2485350"/>
            <a:ext cx="5806500" cy="2777100"/>
          </a:xfrm>
          <a:prstGeom prst="rect">
            <a:avLst/>
          </a:prstGeom>
          <a:noFill/>
          <a:ln>
            <a:noFill/>
          </a:ln>
        </p:spPr>
        <p:txBody>
          <a:bodyPr spcFirstLastPara="1" wrap="square" lIns="0" tIns="45700" rIns="91425" bIns="45700" anchor="t" anchorCtr="0">
            <a:noAutofit/>
          </a:bodyPr>
          <a:lstStyle/>
          <a:p>
            <a:pPr>
              <a:lnSpc>
                <a:spcPct val="200000"/>
              </a:lnSpc>
              <a:buClr>
                <a:srgbClr val="000000"/>
              </a:buClr>
              <a:buSzPts val="2800"/>
            </a:pPr>
            <a:r>
              <a:rPr lang="en-US" sz="1700">
                <a:solidFill>
                  <a:schemeClr val="dk1"/>
                </a:solidFill>
                <a:latin typeface="DM Sans"/>
                <a:ea typeface="DM Sans"/>
                <a:cs typeface="DM Sans"/>
                <a:sym typeface="DM Sans"/>
              </a:rPr>
              <a:t>Simplified data ingestion</a:t>
            </a:r>
            <a:endParaRPr sz="1700">
              <a:solidFill>
                <a:schemeClr val="dk1"/>
              </a:solidFill>
              <a:latin typeface="DM Sans"/>
              <a:ea typeface="DM Sans"/>
              <a:cs typeface="DM Sans"/>
              <a:sym typeface="DM Sans"/>
            </a:endParaRPr>
          </a:p>
          <a:p>
            <a:pPr>
              <a:lnSpc>
                <a:spcPct val="200000"/>
              </a:lnSpc>
              <a:buClr>
                <a:srgbClr val="000000"/>
              </a:buClr>
              <a:buSzPts val="1700"/>
            </a:pPr>
            <a:r>
              <a:rPr lang="en-US" sz="1700">
                <a:solidFill>
                  <a:schemeClr val="dk1"/>
                </a:solidFill>
                <a:latin typeface="DM Sans"/>
                <a:ea typeface="DM Sans"/>
                <a:cs typeface="DM Sans"/>
                <a:sym typeface="DM Sans"/>
              </a:rPr>
              <a:t>Automated ETL processing</a:t>
            </a:r>
            <a:endParaRPr sz="1700">
              <a:solidFill>
                <a:schemeClr val="dk1"/>
              </a:solidFill>
              <a:latin typeface="DM Sans"/>
              <a:ea typeface="DM Sans"/>
              <a:cs typeface="DM Sans"/>
              <a:sym typeface="DM Sans"/>
            </a:endParaRPr>
          </a:p>
          <a:p>
            <a:pPr>
              <a:lnSpc>
                <a:spcPct val="200000"/>
              </a:lnSpc>
              <a:spcBef>
                <a:spcPts val="900"/>
              </a:spcBef>
              <a:buClr>
                <a:srgbClr val="000000"/>
              </a:buClr>
              <a:buSzPts val="1700"/>
            </a:pPr>
            <a:r>
              <a:rPr lang="en-US" sz="1700">
                <a:solidFill>
                  <a:schemeClr val="dk1"/>
                </a:solidFill>
                <a:latin typeface="DM Sans"/>
                <a:ea typeface="DM Sans"/>
                <a:cs typeface="DM Sans"/>
                <a:sym typeface="DM Sans"/>
              </a:rPr>
              <a:t>Reliable workflow orchestration</a:t>
            </a:r>
            <a:endParaRPr sz="1700">
              <a:solidFill>
                <a:schemeClr val="dk1"/>
              </a:solidFill>
              <a:latin typeface="DM Sans"/>
              <a:ea typeface="DM Sans"/>
              <a:cs typeface="DM Sans"/>
              <a:sym typeface="DM Sans"/>
            </a:endParaRPr>
          </a:p>
          <a:p>
            <a:pPr>
              <a:lnSpc>
                <a:spcPct val="200000"/>
              </a:lnSpc>
              <a:spcBef>
                <a:spcPts val="900"/>
              </a:spcBef>
              <a:buClr>
                <a:srgbClr val="000000"/>
              </a:buClr>
              <a:buSzPts val="1700"/>
            </a:pPr>
            <a:r>
              <a:rPr lang="en-US" sz="1700">
                <a:solidFill>
                  <a:schemeClr val="dk1"/>
                </a:solidFill>
                <a:latin typeface="DM Sans"/>
                <a:ea typeface="DM Sans"/>
                <a:cs typeface="DM Sans"/>
                <a:sym typeface="DM Sans"/>
              </a:rPr>
              <a:t>End-to-end observability and monitoring</a:t>
            </a:r>
            <a:endParaRPr sz="1700">
              <a:solidFill>
                <a:schemeClr val="dk1"/>
              </a:solidFill>
              <a:latin typeface="DM Sans"/>
              <a:ea typeface="DM Sans"/>
              <a:cs typeface="DM Sans"/>
              <a:sym typeface="DM Sans"/>
            </a:endParaRPr>
          </a:p>
          <a:p>
            <a:pPr>
              <a:lnSpc>
                <a:spcPct val="200000"/>
              </a:lnSpc>
              <a:spcBef>
                <a:spcPts val="900"/>
              </a:spcBef>
              <a:buClr>
                <a:srgbClr val="000000"/>
              </a:buClr>
              <a:buSzPts val="1700"/>
            </a:pPr>
            <a:r>
              <a:rPr lang="en-US" sz="1700">
                <a:solidFill>
                  <a:schemeClr val="dk1"/>
                </a:solidFill>
                <a:latin typeface="DM Sans"/>
                <a:ea typeface="DM Sans"/>
                <a:cs typeface="DM Sans"/>
                <a:sym typeface="DM Sans"/>
              </a:rPr>
              <a:t>Next-generation data processing engine</a:t>
            </a:r>
            <a:endParaRPr sz="1700">
              <a:solidFill>
                <a:schemeClr val="dk1"/>
              </a:solidFill>
              <a:latin typeface="DM Sans"/>
              <a:ea typeface="DM Sans"/>
              <a:cs typeface="DM Sans"/>
              <a:sym typeface="DM Sans"/>
            </a:endParaRPr>
          </a:p>
          <a:p>
            <a:pPr>
              <a:lnSpc>
                <a:spcPct val="200000"/>
              </a:lnSpc>
              <a:spcBef>
                <a:spcPts val="900"/>
              </a:spcBef>
              <a:buClr>
                <a:srgbClr val="000000"/>
              </a:buClr>
              <a:buSzPts val="1700"/>
            </a:pPr>
            <a:r>
              <a:rPr lang="en-US" sz="1700">
                <a:solidFill>
                  <a:schemeClr val="dk1"/>
                </a:solidFill>
                <a:latin typeface="DM Sans"/>
                <a:ea typeface="DM Sans"/>
                <a:cs typeface="DM Sans"/>
                <a:sym typeface="DM Sans"/>
              </a:rPr>
              <a:t>Foundation of governance, reliability and performance</a:t>
            </a:r>
            <a:endParaRPr sz="1700">
              <a:solidFill>
                <a:schemeClr val="dk1"/>
              </a:solidFill>
              <a:latin typeface="DM Sans"/>
              <a:ea typeface="DM Sans"/>
              <a:cs typeface="DM Sans"/>
              <a:sym typeface="DM Sans"/>
            </a:endParaRPr>
          </a:p>
          <a:p>
            <a:pPr>
              <a:spcBef>
                <a:spcPts val="900"/>
              </a:spcBef>
              <a:buClr>
                <a:srgbClr val="000000"/>
              </a:buClr>
              <a:buSzPts val="2800"/>
            </a:pPr>
            <a:endParaRPr sz="2800">
              <a:solidFill>
                <a:schemeClr val="dk1"/>
              </a:solidFill>
              <a:latin typeface="DM Sans"/>
              <a:ea typeface="DM Sans"/>
              <a:cs typeface="DM Sans"/>
              <a:sym typeface="DM Sans"/>
            </a:endParaRPr>
          </a:p>
        </p:txBody>
      </p:sp>
      <p:sp>
        <p:nvSpPr>
          <p:cNvPr id="3123" name="Google Shape;3123;g13d286fe8e5_0_12183"/>
          <p:cNvSpPr txBox="1"/>
          <p:nvPr/>
        </p:nvSpPr>
        <p:spPr>
          <a:xfrm>
            <a:off x="6534829" y="914546"/>
            <a:ext cx="5638500" cy="1000500"/>
          </a:xfrm>
          <a:prstGeom prst="rect">
            <a:avLst/>
          </a:prstGeom>
          <a:noFill/>
          <a:ln>
            <a:noFill/>
          </a:ln>
        </p:spPr>
        <p:txBody>
          <a:bodyPr spcFirstLastPara="1" wrap="square" lIns="0" tIns="0" rIns="0" bIns="0" anchor="ctr" anchorCtr="0">
            <a:noAutofit/>
          </a:bodyPr>
          <a:lstStyle/>
          <a:p>
            <a:pPr>
              <a:lnSpc>
                <a:spcPct val="90000"/>
              </a:lnSpc>
              <a:buClr>
                <a:schemeClr val="dk1"/>
              </a:buClr>
              <a:buSzPts val="4000"/>
            </a:pPr>
            <a:r>
              <a:rPr lang="en-US" sz="3500" dirty="0">
                <a:solidFill>
                  <a:schemeClr val="dk1"/>
                </a:solidFill>
                <a:latin typeface="DM Sans Medium"/>
                <a:ea typeface="DM Sans Medium"/>
                <a:cs typeface="DM Sans Medium"/>
                <a:sym typeface="DM Sans Medium"/>
              </a:rPr>
              <a:t>DLT for Data Engineering</a:t>
            </a:r>
            <a:endParaRPr sz="3500" dirty="0">
              <a:solidFill>
                <a:schemeClr val="dk1"/>
              </a:solidFill>
              <a:latin typeface="DM Sans Medium"/>
              <a:ea typeface="DM Sans Medium"/>
              <a:cs typeface="DM Sans Medium"/>
              <a:sym typeface="DM Sans Medium"/>
            </a:endParaRPr>
          </a:p>
        </p:txBody>
      </p:sp>
      <p:cxnSp>
        <p:nvCxnSpPr>
          <p:cNvPr id="3124" name="Google Shape;3124;g13d286fe8e5_0_12183"/>
          <p:cNvCxnSpPr/>
          <p:nvPr/>
        </p:nvCxnSpPr>
        <p:spPr>
          <a:xfrm>
            <a:off x="6547270" y="2157415"/>
            <a:ext cx="4881600" cy="0"/>
          </a:xfrm>
          <a:prstGeom prst="straightConnector1">
            <a:avLst/>
          </a:prstGeom>
          <a:noFill/>
          <a:ln w="12700" cap="flat" cmpd="sng">
            <a:solidFill>
              <a:srgbClr val="FF6952"/>
            </a:solidFill>
            <a:prstDash val="solid"/>
            <a:round/>
            <a:headEnd type="none" w="sm" len="sm"/>
            <a:tailEnd type="none" w="sm" len="sm"/>
          </a:ln>
        </p:spPr>
      </p:cxnSp>
      <p:grpSp>
        <p:nvGrpSpPr>
          <p:cNvPr id="3125" name="Google Shape;3125;g13d286fe8e5_0_12183"/>
          <p:cNvGrpSpPr/>
          <p:nvPr/>
        </p:nvGrpSpPr>
        <p:grpSpPr>
          <a:xfrm>
            <a:off x="440491" y="495300"/>
            <a:ext cx="5715000" cy="5715000"/>
            <a:chOff x="337350" y="495300"/>
            <a:chExt cx="5715000" cy="5715000"/>
          </a:xfrm>
        </p:grpSpPr>
        <p:pic>
          <p:nvPicPr>
            <p:cNvPr id="3126" name="Google Shape;3126;g13d286fe8e5_0_12183"/>
            <p:cNvPicPr preferRelativeResize="0"/>
            <p:nvPr/>
          </p:nvPicPr>
          <p:blipFill rotWithShape="1">
            <a:blip r:embed="rId3">
              <a:alphaModFix/>
            </a:blip>
            <a:srcRect/>
            <a:stretch/>
          </p:blipFill>
          <p:spPr>
            <a:xfrm>
              <a:off x="337350" y="495300"/>
              <a:ext cx="5715000" cy="5715000"/>
            </a:xfrm>
            <a:prstGeom prst="rect">
              <a:avLst/>
            </a:prstGeom>
            <a:noFill/>
            <a:ln>
              <a:noFill/>
            </a:ln>
            <a:effectLst>
              <a:outerShdw blurRad="71438" dist="38100" dir="5400000" algn="bl" rotWithShape="0">
                <a:srgbClr val="000000">
                  <a:alpha val="20000"/>
                </a:srgbClr>
              </a:outerShdw>
            </a:effectLst>
          </p:spPr>
        </p:pic>
        <p:sp>
          <p:nvSpPr>
            <p:cNvPr id="3127" name="Google Shape;3127;g13d286fe8e5_0_12183"/>
            <p:cNvSpPr txBox="1"/>
            <p:nvPr/>
          </p:nvSpPr>
          <p:spPr>
            <a:xfrm>
              <a:off x="1085550" y="1796421"/>
              <a:ext cx="4218600" cy="369300"/>
            </a:xfrm>
            <a:prstGeom prst="rect">
              <a:avLst/>
            </a:prstGeom>
            <a:noFill/>
            <a:ln>
              <a:noFill/>
            </a:ln>
          </p:spPr>
          <p:txBody>
            <a:bodyPr spcFirstLastPara="1" wrap="square" lIns="91425" tIns="45700" rIns="91425" bIns="45700" anchor="ctr" anchorCtr="0">
              <a:spAutoFit/>
            </a:bodyPr>
            <a:lstStyle/>
            <a:p>
              <a:pPr algn="ctr">
                <a:buClr>
                  <a:srgbClr val="000000"/>
                </a:buClr>
                <a:buSzPts val="1600"/>
              </a:pPr>
              <a:r>
                <a:rPr lang="en-US" b="1">
                  <a:solidFill>
                    <a:srgbClr val="FFFFFF"/>
                  </a:solidFill>
                  <a:latin typeface="DM Sans"/>
                  <a:ea typeface="DM Sans"/>
                  <a:cs typeface="DM Sans"/>
                  <a:sym typeface="DM Sans"/>
                </a:rPr>
                <a:t>Lakehouse Platform</a:t>
              </a:r>
              <a:endParaRPr b="1">
                <a:solidFill>
                  <a:srgbClr val="FFFFFF"/>
                </a:solidFill>
                <a:latin typeface="DM Sans"/>
                <a:ea typeface="DM Sans"/>
                <a:cs typeface="DM Sans"/>
                <a:sym typeface="DM Sans"/>
              </a:endParaRPr>
            </a:p>
          </p:txBody>
        </p:sp>
        <p:grpSp>
          <p:nvGrpSpPr>
            <p:cNvPr id="3128" name="Google Shape;3128;g13d286fe8e5_0_12183"/>
            <p:cNvGrpSpPr/>
            <p:nvPr/>
          </p:nvGrpSpPr>
          <p:grpSpPr>
            <a:xfrm>
              <a:off x="889396" y="2387740"/>
              <a:ext cx="4610878" cy="661792"/>
              <a:chOff x="872366" y="2590618"/>
              <a:chExt cx="4610878" cy="497700"/>
            </a:xfrm>
          </p:grpSpPr>
          <p:sp>
            <p:nvSpPr>
              <p:cNvPr id="3129" name="Google Shape;3129;g13d286fe8e5_0_12183"/>
              <p:cNvSpPr/>
              <p:nvPr/>
            </p:nvSpPr>
            <p:spPr>
              <a:xfrm>
                <a:off x="872366" y="2590618"/>
                <a:ext cx="1128000" cy="497700"/>
              </a:xfrm>
              <a:prstGeom prst="rect">
                <a:avLst/>
              </a:prstGeom>
              <a:solidFill>
                <a:srgbClr val="00875C"/>
              </a:solidFill>
              <a:ln>
                <a:noFill/>
              </a:ln>
            </p:spPr>
            <p:txBody>
              <a:bodyPr spcFirstLastPara="1" wrap="square" lIns="121875" tIns="121875" rIns="121875" bIns="121875" anchor="ctr" anchorCtr="0">
                <a:noAutofit/>
              </a:bodyPr>
              <a:lstStyle/>
              <a:p>
                <a:pPr algn="ctr">
                  <a:buClr>
                    <a:srgbClr val="000000"/>
                  </a:buClr>
                  <a:buSzPts val="1100"/>
                </a:pPr>
                <a:r>
                  <a:rPr lang="en-US" sz="1100">
                    <a:solidFill>
                      <a:srgbClr val="FFFFFF"/>
                    </a:solidFill>
                    <a:latin typeface="DM Sans"/>
                    <a:ea typeface="DM Sans"/>
                    <a:cs typeface="DM Sans"/>
                    <a:sym typeface="DM Sans"/>
                  </a:rPr>
                  <a:t>Data</a:t>
                </a:r>
                <a:endParaRPr sz="1100">
                  <a:solidFill>
                    <a:srgbClr val="FFFFFF"/>
                  </a:solidFill>
                  <a:latin typeface="DM Sans"/>
                  <a:ea typeface="DM Sans"/>
                  <a:cs typeface="DM Sans"/>
                  <a:sym typeface="DM Sans"/>
                </a:endParaRPr>
              </a:p>
              <a:p>
                <a:pPr algn="ctr">
                  <a:buClr>
                    <a:srgbClr val="000000"/>
                  </a:buClr>
                  <a:buSzPts val="1100"/>
                </a:pPr>
                <a:r>
                  <a:rPr lang="en-US" sz="1100">
                    <a:solidFill>
                      <a:srgbClr val="FFFFFF"/>
                    </a:solidFill>
                    <a:latin typeface="DM Sans"/>
                    <a:ea typeface="DM Sans"/>
                    <a:cs typeface="DM Sans"/>
                    <a:sym typeface="DM Sans"/>
                  </a:rPr>
                  <a:t>Warehousing</a:t>
                </a:r>
                <a:endParaRPr sz="1100">
                  <a:solidFill>
                    <a:srgbClr val="FFFFFF"/>
                  </a:solidFill>
                  <a:latin typeface="DM Sans"/>
                  <a:ea typeface="DM Sans"/>
                  <a:cs typeface="DM Sans"/>
                  <a:sym typeface="DM Sans"/>
                </a:endParaRPr>
              </a:p>
            </p:txBody>
          </p:sp>
          <p:sp>
            <p:nvSpPr>
              <p:cNvPr id="3130" name="Google Shape;3130;g13d286fe8e5_0_12183"/>
              <p:cNvSpPr/>
              <p:nvPr/>
            </p:nvSpPr>
            <p:spPr>
              <a:xfrm>
                <a:off x="2033325" y="2590618"/>
                <a:ext cx="1128000" cy="497700"/>
              </a:xfrm>
              <a:prstGeom prst="rect">
                <a:avLst/>
              </a:prstGeom>
              <a:solidFill>
                <a:srgbClr val="005439"/>
              </a:solidFill>
              <a:ln>
                <a:noFill/>
              </a:ln>
            </p:spPr>
            <p:txBody>
              <a:bodyPr spcFirstLastPara="1" wrap="square" lIns="121875" tIns="121875" rIns="121875" bIns="121875" anchor="ctr" anchorCtr="0">
                <a:noAutofit/>
              </a:bodyPr>
              <a:lstStyle/>
              <a:p>
                <a:pPr algn="ctr">
                  <a:buClr>
                    <a:srgbClr val="000000"/>
                  </a:buClr>
                  <a:buSzPts val="1100"/>
                </a:pPr>
                <a:r>
                  <a:rPr lang="en-US" sz="1100">
                    <a:solidFill>
                      <a:srgbClr val="FFFFFF"/>
                    </a:solidFill>
                    <a:latin typeface="DM Sans"/>
                    <a:ea typeface="DM Sans"/>
                    <a:cs typeface="DM Sans"/>
                    <a:sym typeface="DM Sans"/>
                  </a:rPr>
                  <a:t>Data Engineering</a:t>
                </a:r>
                <a:endParaRPr sz="1100">
                  <a:solidFill>
                    <a:srgbClr val="FFFFFF"/>
                  </a:solidFill>
                  <a:latin typeface="DM Sans"/>
                  <a:ea typeface="DM Sans"/>
                  <a:cs typeface="DM Sans"/>
                  <a:sym typeface="DM Sans"/>
                </a:endParaRPr>
              </a:p>
            </p:txBody>
          </p:sp>
          <p:sp>
            <p:nvSpPr>
              <p:cNvPr id="3131" name="Google Shape;3131;g13d286fe8e5_0_12183"/>
              <p:cNvSpPr/>
              <p:nvPr/>
            </p:nvSpPr>
            <p:spPr>
              <a:xfrm>
                <a:off x="4355244" y="2590618"/>
                <a:ext cx="1128000" cy="497700"/>
              </a:xfrm>
              <a:prstGeom prst="rect">
                <a:avLst/>
              </a:prstGeom>
              <a:solidFill>
                <a:srgbClr val="00875C"/>
              </a:solidFill>
              <a:ln>
                <a:noFill/>
              </a:ln>
            </p:spPr>
            <p:txBody>
              <a:bodyPr spcFirstLastPara="1" wrap="square" lIns="121875" tIns="121875" rIns="121875" bIns="121875" anchor="ctr" anchorCtr="0">
                <a:noAutofit/>
              </a:bodyPr>
              <a:lstStyle/>
              <a:p>
                <a:pPr algn="ctr">
                  <a:buClr>
                    <a:srgbClr val="000000"/>
                  </a:buClr>
                  <a:buSzPts val="1100"/>
                </a:pPr>
                <a:r>
                  <a:rPr lang="en-US" sz="1100">
                    <a:solidFill>
                      <a:srgbClr val="FFFFFF"/>
                    </a:solidFill>
                    <a:latin typeface="DM Sans"/>
                    <a:ea typeface="DM Sans"/>
                    <a:cs typeface="DM Sans"/>
                    <a:sym typeface="DM Sans"/>
                  </a:rPr>
                  <a:t>Data Science</a:t>
                </a:r>
                <a:endParaRPr sz="1100">
                  <a:solidFill>
                    <a:srgbClr val="FFFFFF"/>
                  </a:solidFill>
                  <a:latin typeface="DM Sans"/>
                  <a:ea typeface="DM Sans"/>
                  <a:cs typeface="DM Sans"/>
                  <a:sym typeface="DM Sans"/>
                </a:endParaRPr>
              </a:p>
              <a:p>
                <a:pPr algn="ctr">
                  <a:buClr>
                    <a:srgbClr val="000000"/>
                  </a:buClr>
                  <a:buSzPts val="1100"/>
                </a:pPr>
                <a:r>
                  <a:rPr lang="en-US" sz="1100">
                    <a:solidFill>
                      <a:srgbClr val="FFFFFF"/>
                    </a:solidFill>
                    <a:latin typeface="DM Sans"/>
                    <a:ea typeface="DM Sans"/>
                    <a:cs typeface="DM Sans"/>
                    <a:sym typeface="DM Sans"/>
                  </a:rPr>
                  <a:t>and ML</a:t>
                </a:r>
                <a:endParaRPr sz="1100">
                  <a:solidFill>
                    <a:srgbClr val="FFFFFF"/>
                  </a:solidFill>
                  <a:latin typeface="DM Sans"/>
                  <a:ea typeface="DM Sans"/>
                  <a:cs typeface="DM Sans"/>
                  <a:sym typeface="DM Sans"/>
                </a:endParaRPr>
              </a:p>
            </p:txBody>
          </p:sp>
          <p:sp>
            <p:nvSpPr>
              <p:cNvPr id="3132" name="Google Shape;3132;g13d286fe8e5_0_12183"/>
              <p:cNvSpPr/>
              <p:nvPr/>
            </p:nvSpPr>
            <p:spPr>
              <a:xfrm>
                <a:off x="3194284" y="2590618"/>
                <a:ext cx="1128000" cy="497700"/>
              </a:xfrm>
              <a:prstGeom prst="rect">
                <a:avLst/>
              </a:prstGeom>
              <a:solidFill>
                <a:srgbClr val="00875C"/>
              </a:solidFill>
              <a:ln>
                <a:noFill/>
              </a:ln>
            </p:spPr>
            <p:txBody>
              <a:bodyPr spcFirstLastPara="1" wrap="square" lIns="121875" tIns="121875" rIns="121875" bIns="121875" anchor="ctr" anchorCtr="0">
                <a:noAutofit/>
              </a:bodyPr>
              <a:lstStyle/>
              <a:p>
                <a:pPr algn="ctr">
                  <a:buClr>
                    <a:srgbClr val="000000"/>
                  </a:buClr>
                  <a:buSzPts val="1100"/>
                </a:pPr>
                <a:r>
                  <a:rPr lang="en-US" sz="1100">
                    <a:solidFill>
                      <a:srgbClr val="FFFFFF"/>
                    </a:solidFill>
                    <a:latin typeface="DM Sans"/>
                    <a:ea typeface="DM Sans"/>
                    <a:cs typeface="DM Sans"/>
                    <a:sym typeface="DM Sans"/>
                  </a:rPr>
                  <a:t>Data Streaming</a:t>
                </a:r>
                <a:endParaRPr sz="1100">
                  <a:solidFill>
                    <a:srgbClr val="FFFFFF"/>
                  </a:solidFill>
                  <a:latin typeface="DM Sans"/>
                  <a:ea typeface="DM Sans"/>
                  <a:cs typeface="DM Sans"/>
                  <a:sym typeface="DM Sans"/>
                </a:endParaRPr>
              </a:p>
            </p:txBody>
          </p:sp>
        </p:grpSp>
        <p:grpSp>
          <p:nvGrpSpPr>
            <p:cNvPr id="3133" name="Google Shape;3133;g13d286fe8e5_0_12183"/>
            <p:cNvGrpSpPr/>
            <p:nvPr/>
          </p:nvGrpSpPr>
          <p:grpSpPr>
            <a:xfrm>
              <a:off x="1004100" y="5120337"/>
              <a:ext cx="4381500" cy="850151"/>
              <a:chOff x="1004100" y="5181600"/>
              <a:chExt cx="4381500" cy="850151"/>
            </a:xfrm>
          </p:grpSpPr>
          <p:grpSp>
            <p:nvGrpSpPr>
              <p:cNvPr id="3134" name="Google Shape;3134;g13d286fe8e5_0_12183"/>
              <p:cNvGrpSpPr/>
              <p:nvPr/>
            </p:nvGrpSpPr>
            <p:grpSpPr>
              <a:xfrm>
                <a:off x="1239440" y="5698512"/>
                <a:ext cx="3897081" cy="333239"/>
                <a:chOff x="11579225" y="6158608"/>
                <a:chExt cx="4627813" cy="395724"/>
              </a:xfrm>
            </p:grpSpPr>
            <p:pic>
              <p:nvPicPr>
                <p:cNvPr id="3135" name="Google Shape;3135;g13d286fe8e5_0_12183" descr="A picture containing flower&#10;&#10;Description automatically generated"/>
                <p:cNvPicPr preferRelativeResize="0"/>
                <p:nvPr/>
              </p:nvPicPr>
              <p:blipFill rotWithShape="1">
                <a:blip r:embed="rId4">
                  <a:alphaModFix/>
                </a:blip>
                <a:srcRect/>
                <a:stretch/>
              </p:blipFill>
              <p:spPr>
                <a:xfrm>
                  <a:off x="13603976" y="6158608"/>
                  <a:ext cx="661605" cy="395724"/>
                </a:xfrm>
                <a:prstGeom prst="rect">
                  <a:avLst/>
                </a:prstGeom>
                <a:noFill/>
                <a:ln>
                  <a:noFill/>
                </a:ln>
              </p:spPr>
            </p:pic>
            <p:pic>
              <p:nvPicPr>
                <p:cNvPr id="3136" name="Google Shape;3136;g13d286fe8e5_0_12183" descr="A picture containing drawing, food&#10;&#10;Description automatically generated"/>
                <p:cNvPicPr preferRelativeResize="0"/>
                <p:nvPr/>
              </p:nvPicPr>
              <p:blipFill rotWithShape="1">
                <a:blip r:embed="rId5">
                  <a:alphaModFix/>
                </a:blip>
                <a:srcRect/>
                <a:stretch/>
              </p:blipFill>
              <p:spPr>
                <a:xfrm>
                  <a:off x="11579225" y="6244601"/>
                  <a:ext cx="1564158" cy="223739"/>
                </a:xfrm>
                <a:prstGeom prst="rect">
                  <a:avLst/>
                </a:prstGeom>
                <a:noFill/>
                <a:ln>
                  <a:noFill/>
                </a:ln>
              </p:spPr>
            </p:pic>
            <p:pic>
              <p:nvPicPr>
                <p:cNvPr id="3137" name="Google Shape;3137;g13d286fe8e5_0_12183"/>
                <p:cNvPicPr preferRelativeResize="0"/>
                <p:nvPr/>
              </p:nvPicPr>
              <p:blipFill rotWithShape="1">
                <a:blip r:embed="rId6">
                  <a:alphaModFix/>
                </a:blip>
                <a:srcRect/>
                <a:stretch/>
              </p:blipFill>
              <p:spPr>
                <a:xfrm>
                  <a:off x="14834458" y="6235603"/>
                  <a:ext cx="1372580" cy="241734"/>
                </a:xfrm>
                <a:prstGeom prst="rect">
                  <a:avLst/>
                </a:prstGeom>
                <a:noFill/>
                <a:ln>
                  <a:noFill/>
                </a:ln>
              </p:spPr>
            </p:pic>
          </p:grpSp>
          <p:sp>
            <p:nvSpPr>
              <p:cNvPr id="3138" name="Google Shape;3138;g13d286fe8e5_0_12183"/>
              <p:cNvSpPr txBox="1"/>
              <p:nvPr/>
            </p:nvSpPr>
            <p:spPr>
              <a:xfrm>
                <a:off x="1004100" y="5380200"/>
                <a:ext cx="4381500" cy="258600"/>
              </a:xfrm>
              <a:prstGeom prst="rect">
                <a:avLst/>
              </a:prstGeom>
              <a:noFill/>
              <a:ln>
                <a:noFill/>
              </a:ln>
            </p:spPr>
            <p:txBody>
              <a:bodyPr spcFirstLastPara="1" wrap="square" lIns="91425" tIns="45700" rIns="91425" bIns="45700" anchor="t" anchorCtr="0">
                <a:spAutoFit/>
              </a:bodyPr>
              <a:lstStyle/>
              <a:p>
                <a:pPr algn="ctr">
                  <a:lnSpc>
                    <a:spcPct val="90000"/>
                  </a:lnSpc>
                  <a:buClr>
                    <a:srgbClr val="000000"/>
                  </a:buClr>
                  <a:buSzPts val="1600"/>
                </a:pPr>
                <a:r>
                  <a:rPr lang="en-US" sz="1200">
                    <a:solidFill>
                      <a:srgbClr val="10121E"/>
                    </a:solidFill>
                    <a:latin typeface="DM Sans Medium"/>
                    <a:ea typeface="DM Sans Medium"/>
                    <a:cs typeface="DM Sans Medium"/>
                    <a:sym typeface="DM Sans Medium"/>
                  </a:rPr>
                  <a:t>All structured and unstructured data</a:t>
                </a:r>
                <a:endParaRPr sz="1200">
                  <a:solidFill>
                    <a:srgbClr val="10121E"/>
                  </a:solidFill>
                  <a:latin typeface="DM Sans Medium"/>
                  <a:ea typeface="DM Sans Medium"/>
                  <a:cs typeface="DM Sans Medium"/>
                  <a:sym typeface="DM Sans Medium"/>
                </a:endParaRPr>
              </a:p>
            </p:txBody>
          </p:sp>
          <p:sp>
            <p:nvSpPr>
              <p:cNvPr id="3139" name="Google Shape;3139;g13d286fe8e5_0_12183"/>
              <p:cNvSpPr txBox="1"/>
              <p:nvPr/>
            </p:nvSpPr>
            <p:spPr>
              <a:xfrm>
                <a:off x="1004100" y="5181600"/>
                <a:ext cx="4381500" cy="286200"/>
              </a:xfrm>
              <a:prstGeom prst="rect">
                <a:avLst/>
              </a:prstGeom>
              <a:noFill/>
              <a:ln>
                <a:noFill/>
              </a:ln>
            </p:spPr>
            <p:txBody>
              <a:bodyPr spcFirstLastPara="1" wrap="square" lIns="91425" tIns="45700" rIns="91425" bIns="45700" anchor="t" anchorCtr="0">
                <a:spAutoFit/>
              </a:bodyPr>
              <a:lstStyle/>
              <a:p>
                <a:pPr algn="ctr">
                  <a:lnSpc>
                    <a:spcPct val="90000"/>
                  </a:lnSpc>
                  <a:buClr>
                    <a:srgbClr val="000000"/>
                  </a:buClr>
                  <a:buSzPts val="1600"/>
                </a:pPr>
                <a:r>
                  <a:rPr lang="en-US" sz="1400" b="1">
                    <a:solidFill>
                      <a:srgbClr val="10121E"/>
                    </a:solidFill>
                    <a:latin typeface="DM Sans"/>
                    <a:ea typeface="DM Sans"/>
                    <a:cs typeface="DM Sans"/>
                    <a:sym typeface="DM Sans"/>
                  </a:rPr>
                  <a:t>Cloud Data Lake</a:t>
                </a:r>
                <a:endParaRPr sz="1400" b="1">
                  <a:solidFill>
                    <a:srgbClr val="10121E"/>
                  </a:solidFill>
                  <a:latin typeface="DM Sans"/>
                  <a:ea typeface="DM Sans"/>
                  <a:cs typeface="DM Sans"/>
                  <a:sym typeface="DM Sans"/>
                </a:endParaRPr>
              </a:p>
            </p:txBody>
          </p:sp>
        </p:grpSp>
        <p:sp>
          <p:nvSpPr>
            <p:cNvPr id="3140" name="Google Shape;3140;g13d286fe8e5_0_12183"/>
            <p:cNvSpPr txBox="1"/>
            <p:nvPr/>
          </p:nvSpPr>
          <p:spPr>
            <a:xfrm>
              <a:off x="903300" y="3564950"/>
              <a:ext cx="4583100" cy="492600"/>
            </a:xfrm>
            <a:prstGeom prst="rect">
              <a:avLst/>
            </a:prstGeom>
            <a:noFill/>
            <a:ln>
              <a:noFill/>
            </a:ln>
          </p:spPr>
          <p:txBody>
            <a:bodyPr spcFirstLastPara="1" wrap="square" lIns="91425" tIns="45700" rIns="91425" bIns="45700" anchor="t" anchorCtr="0">
              <a:spAutoFit/>
            </a:bodyPr>
            <a:lstStyle/>
            <a:p>
              <a:pPr algn="ctr">
                <a:buClr>
                  <a:srgbClr val="000000"/>
                </a:buClr>
                <a:buSzPts val="1600"/>
              </a:pPr>
              <a:r>
                <a:rPr lang="en-US" sz="1400" b="1">
                  <a:solidFill>
                    <a:srgbClr val="EEEDE9"/>
                  </a:solidFill>
                  <a:latin typeface="DM Sans"/>
                  <a:ea typeface="DM Sans"/>
                  <a:cs typeface="DM Sans"/>
                  <a:sym typeface="DM Sans"/>
                </a:rPr>
                <a:t>Unity Catalog</a:t>
              </a:r>
              <a:br>
                <a:rPr lang="en-US" sz="1400" b="1">
                  <a:solidFill>
                    <a:srgbClr val="EEEDE9"/>
                  </a:solidFill>
                  <a:latin typeface="DM Sans"/>
                  <a:ea typeface="DM Sans"/>
                  <a:cs typeface="DM Sans"/>
                  <a:sym typeface="DM Sans"/>
                </a:rPr>
              </a:br>
              <a:r>
                <a:rPr lang="en-US" sz="1200">
                  <a:solidFill>
                    <a:srgbClr val="EEEDE9"/>
                  </a:solidFill>
                  <a:latin typeface="DM Sans"/>
                  <a:ea typeface="DM Sans"/>
                  <a:cs typeface="DM Sans"/>
                  <a:sym typeface="DM Sans"/>
                </a:rPr>
                <a:t>Fine-grained governance for data and AI</a:t>
              </a:r>
              <a:endParaRPr sz="1200">
                <a:solidFill>
                  <a:srgbClr val="000000"/>
                </a:solidFill>
                <a:latin typeface="Arial"/>
                <a:ea typeface="Arial"/>
                <a:cs typeface="Arial"/>
                <a:sym typeface="Arial"/>
              </a:endParaRPr>
            </a:p>
          </p:txBody>
        </p:sp>
        <p:sp>
          <p:nvSpPr>
            <p:cNvPr id="3141" name="Google Shape;3141;g13d286fe8e5_0_12183"/>
            <p:cNvSpPr txBox="1"/>
            <p:nvPr/>
          </p:nvSpPr>
          <p:spPr>
            <a:xfrm>
              <a:off x="908850" y="4324430"/>
              <a:ext cx="4572000" cy="492600"/>
            </a:xfrm>
            <a:prstGeom prst="rect">
              <a:avLst/>
            </a:prstGeom>
            <a:noFill/>
            <a:ln>
              <a:noFill/>
            </a:ln>
          </p:spPr>
          <p:txBody>
            <a:bodyPr spcFirstLastPara="1" wrap="square" lIns="91425" tIns="45700" rIns="91425" bIns="45700" anchor="t" anchorCtr="0">
              <a:spAutoFit/>
            </a:bodyPr>
            <a:lstStyle/>
            <a:p>
              <a:pPr algn="ctr">
                <a:buClr>
                  <a:srgbClr val="000000"/>
                </a:buClr>
                <a:buSzPts val="1600"/>
              </a:pPr>
              <a:r>
                <a:rPr lang="en-US" sz="1400" b="1">
                  <a:solidFill>
                    <a:srgbClr val="EEEDE9"/>
                  </a:solidFill>
                  <a:latin typeface="DM Sans"/>
                  <a:ea typeface="DM Sans"/>
                  <a:cs typeface="DM Sans"/>
                  <a:sym typeface="DM Sans"/>
                </a:rPr>
                <a:t>Delta Lake</a:t>
              </a:r>
              <a:endParaRPr sz="1400" b="1">
                <a:solidFill>
                  <a:srgbClr val="EEEDE9"/>
                </a:solidFill>
                <a:latin typeface="DM Sans"/>
                <a:ea typeface="DM Sans"/>
                <a:cs typeface="DM Sans"/>
                <a:sym typeface="DM Sans"/>
              </a:endParaRPr>
            </a:p>
            <a:p>
              <a:pPr algn="ctr">
                <a:buClr>
                  <a:srgbClr val="000000"/>
                </a:buClr>
                <a:buSzPts val="1600"/>
              </a:pPr>
              <a:r>
                <a:rPr lang="en-US" sz="1200">
                  <a:solidFill>
                    <a:srgbClr val="EEEDE9"/>
                  </a:solidFill>
                  <a:latin typeface="DM Sans"/>
                  <a:ea typeface="DM Sans"/>
                  <a:cs typeface="DM Sans"/>
                  <a:sym typeface="DM Sans"/>
                </a:rPr>
                <a:t>Data reliability and performance</a:t>
              </a:r>
              <a:endParaRPr sz="1200">
                <a:solidFill>
                  <a:srgbClr val="000000"/>
                </a:solidFill>
                <a:latin typeface="Arial"/>
                <a:ea typeface="Arial"/>
                <a:cs typeface="Arial"/>
                <a:sym typeface="Arial"/>
              </a:endParaRPr>
            </a:p>
          </p:txBody>
        </p:sp>
        <p:pic>
          <p:nvPicPr>
            <p:cNvPr id="3142" name="Google Shape;3142;g13d286fe8e5_0_12183"/>
            <p:cNvPicPr preferRelativeResize="0"/>
            <p:nvPr/>
          </p:nvPicPr>
          <p:blipFill rotWithShape="1">
            <a:blip r:embed="rId7">
              <a:alphaModFix/>
            </a:blip>
            <a:srcRect r="85323"/>
            <a:stretch/>
          </p:blipFill>
          <p:spPr>
            <a:xfrm>
              <a:off x="2864575" y="799200"/>
              <a:ext cx="660531" cy="708000"/>
            </a:xfrm>
            <a:prstGeom prst="rect">
              <a:avLst/>
            </a:prstGeom>
            <a:noFill/>
            <a:ln>
              <a:noFill/>
            </a:ln>
          </p:spPr>
        </p:pic>
        <p:pic>
          <p:nvPicPr>
            <p:cNvPr id="3143" name="Google Shape;3143;g13d286fe8e5_0_12183"/>
            <p:cNvPicPr preferRelativeResize="0"/>
            <p:nvPr/>
          </p:nvPicPr>
          <p:blipFill rotWithShape="1">
            <a:blip r:embed="rId7">
              <a:alphaModFix/>
            </a:blip>
            <a:srcRect l="18864"/>
            <a:stretch/>
          </p:blipFill>
          <p:spPr>
            <a:xfrm>
              <a:off x="2507163" y="1563500"/>
              <a:ext cx="1375375" cy="266675"/>
            </a:xfrm>
            <a:prstGeom prst="rect">
              <a:avLst/>
            </a:prstGeom>
            <a:noFill/>
            <a:ln>
              <a:noFill/>
            </a:ln>
          </p:spPr>
        </p:pic>
      </p:grpSp>
    </p:spTree>
    <p:extLst>
      <p:ext uri="{BB962C8B-B14F-4D97-AF65-F5344CB8AC3E}">
        <p14:creationId xmlns:p14="http://schemas.microsoft.com/office/powerpoint/2010/main" val="120446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5"/>
        <p:cNvGrpSpPr/>
        <p:nvPr/>
      </p:nvGrpSpPr>
      <p:grpSpPr>
        <a:xfrm>
          <a:off x="0" y="0"/>
          <a:ext cx="0" cy="0"/>
          <a:chOff x="0" y="0"/>
          <a:chExt cx="0" cy="0"/>
        </a:xfrm>
      </p:grpSpPr>
      <p:sp>
        <p:nvSpPr>
          <p:cNvPr id="2746" name="Google Shape;2746;g13d286fe8e5_0_10598"/>
          <p:cNvSpPr txBox="1">
            <a:spLocks noGrp="1"/>
          </p:cNvSpPr>
          <p:nvPr>
            <p:ph type="sldNum" idx="12"/>
          </p:nvPr>
        </p:nvSpPr>
        <p:spPr>
          <a:xfrm>
            <a:off x="11101921" y="6473300"/>
            <a:ext cx="324300" cy="186600"/>
          </a:xfrm>
          <a:prstGeom prst="rect">
            <a:avLst/>
          </a:prstGeom>
          <a:noFill/>
          <a:ln>
            <a:noFill/>
          </a:ln>
        </p:spPr>
        <p:txBody>
          <a:bodyPr spcFirstLastPara="1" wrap="square" lIns="0" tIns="0" rIns="0" bIns="0" anchor="t" anchorCtr="0">
            <a:noAutofit/>
          </a:bodyPr>
          <a:lstStyle/>
          <a:p>
            <a:fld id="{00000000-1234-1234-1234-123412341234}" type="slidenum">
              <a:rPr lang="en-US"/>
              <a:pPr/>
              <a:t>9</a:t>
            </a:fld>
            <a:endParaRPr/>
          </a:p>
        </p:txBody>
      </p:sp>
      <p:sp>
        <p:nvSpPr>
          <p:cNvPr id="2748" name="Google Shape;2748;g13d286fe8e5_0_10598"/>
          <p:cNvSpPr txBox="1"/>
          <p:nvPr/>
        </p:nvSpPr>
        <p:spPr>
          <a:xfrm>
            <a:off x="560519" y="529922"/>
            <a:ext cx="10659300" cy="583500"/>
          </a:xfrm>
          <a:prstGeom prst="rect">
            <a:avLst/>
          </a:prstGeom>
          <a:noFill/>
          <a:ln>
            <a:noFill/>
          </a:ln>
        </p:spPr>
        <p:txBody>
          <a:bodyPr spcFirstLastPara="1" wrap="square" lIns="0" tIns="0" rIns="0" bIns="0" anchor="ctr" anchorCtr="0">
            <a:noAutofit/>
          </a:bodyPr>
          <a:lstStyle/>
          <a:p>
            <a:pPr defTabSz="914400">
              <a:lnSpc>
                <a:spcPct val="90000"/>
              </a:lnSpc>
              <a:buClr>
                <a:srgbClr val="000000"/>
              </a:buClr>
              <a:buSzPts val="4000"/>
            </a:pPr>
            <a:r>
              <a:rPr lang="en-US" sz="4000" dirty="0">
                <a:solidFill>
                  <a:schemeClr val="tx2"/>
                </a:solidFill>
                <a:latin typeface="+mj-lt"/>
                <a:ea typeface="+mj-ea"/>
                <a:cs typeface="+mj-cs"/>
                <a:sym typeface="DM Sans Medium"/>
              </a:rPr>
              <a:t>Streaming on the Lakehouse</a:t>
            </a:r>
            <a:endParaRPr sz="4000" dirty="0">
              <a:solidFill>
                <a:schemeClr val="tx2"/>
              </a:solidFill>
              <a:latin typeface="+mj-lt"/>
              <a:ea typeface="+mj-ea"/>
              <a:cs typeface="+mj-cs"/>
              <a:sym typeface="Arial"/>
            </a:endParaRPr>
          </a:p>
        </p:txBody>
      </p:sp>
      <p:pic>
        <p:nvPicPr>
          <p:cNvPr id="2749" name="Google Shape;2749;g13d286fe8e5_0_10598"/>
          <p:cNvPicPr preferRelativeResize="0"/>
          <p:nvPr/>
        </p:nvPicPr>
        <p:blipFill rotWithShape="1">
          <a:blip r:embed="rId3">
            <a:alphaModFix/>
          </a:blip>
          <a:srcRect/>
          <a:stretch/>
        </p:blipFill>
        <p:spPr>
          <a:xfrm>
            <a:off x="2511109" y="1287125"/>
            <a:ext cx="6646340" cy="4767352"/>
          </a:xfrm>
          <a:prstGeom prst="rect">
            <a:avLst/>
          </a:prstGeom>
          <a:noFill/>
          <a:ln>
            <a:noFill/>
          </a:ln>
          <a:effectLst>
            <a:outerShdw blurRad="71438" dist="38100" dir="5400000" algn="bl" rotWithShape="0">
              <a:srgbClr val="000000">
                <a:alpha val="20000"/>
              </a:srgbClr>
            </a:outerShdw>
          </a:effectLst>
        </p:spPr>
      </p:pic>
      <p:sp>
        <p:nvSpPr>
          <p:cNvPr id="2750" name="Google Shape;2750;g13d286fe8e5_0_10598"/>
          <p:cNvSpPr txBox="1"/>
          <p:nvPr/>
        </p:nvSpPr>
        <p:spPr>
          <a:xfrm>
            <a:off x="3710810" y="2521292"/>
            <a:ext cx="4218600" cy="400200"/>
          </a:xfrm>
          <a:prstGeom prst="rect">
            <a:avLst/>
          </a:prstGeom>
          <a:noFill/>
          <a:ln>
            <a:noFill/>
          </a:ln>
        </p:spPr>
        <p:txBody>
          <a:bodyPr spcFirstLastPara="1" wrap="square" lIns="91425" tIns="45700" rIns="91425" bIns="45700" anchor="ctr" anchorCtr="0">
            <a:spAutoFit/>
          </a:bodyPr>
          <a:lstStyle/>
          <a:p>
            <a:pPr algn="ctr">
              <a:buClr>
                <a:srgbClr val="000000"/>
              </a:buClr>
              <a:buSzPts val="1600"/>
            </a:pPr>
            <a:r>
              <a:rPr lang="en-US" sz="2000" b="1">
                <a:solidFill>
                  <a:srgbClr val="FFFFFF"/>
                </a:solidFill>
                <a:latin typeface="DM Sans"/>
                <a:ea typeface="DM Sans"/>
                <a:cs typeface="DM Sans"/>
                <a:sym typeface="DM Sans"/>
              </a:rPr>
              <a:t>Lakehouse Platform</a:t>
            </a:r>
            <a:endParaRPr sz="2000" b="1">
              <a:solidFill>
                <a:srgbClr val="FFFFFF"/>
              </a:solidFill>
              <a:latin typeface="DM Sans"/>
              <a:ea typeface="DM Sans"/>
              <a:cs typeface="DM Sans"/>
              <a:sym typeface="DM Sans"/>
            </a:endParaRPr>
          </a:p>
        </p:txBody>
      </p:sp>
      <p:grpSp>
        <p:nvGrpSpPr>
          <p:cNvPr id="2751" name="Google Shape;2751;g13d286fe8e5_0_10598"/>
          <p:cNvGrpSpPr/>
          <p:nvPr/>
        </p:nvGrpSpPr>
        <p:grpSpPr>
          <a:xfrm>
            <a:off x="3629317" y="5128506"/>
            <a:ext cx="4381500" cy="785541"/>
            <a:chOff x="1004100" y="5146832"/>
            <a:chExt cx="4381500" cy="785541"/>
          </a:xfrm>
        </p:grpSpPr>
        <p:grpSp>
          <p:nvGrpSpPr>
            <p:cNvPr id="2752" name="Google Shape;2752;g13d286fe8e5_0_10598"/>
            <p:cNvGrpSpPr/>
            <p:nvPr/>
          </p:nvGrpSpPr>
          <p:grpSpPr>
            <a:xfrm>
              <a:off x="1239440" y="5599134"/>
              <a:ext cx="3897081" cy="333239"/>
              <a:chOff x="11579225" y="6040595"/>
              <a:chExt cx="4627813" cy="395724"/>
            </a:xfrm>
          </p:grpSpPr>
          <p:pic>
            <p:nvPicPr>
              <p:cNvPr id="2753" name="Google Shape;2753;g13d286fe8e5_0_10598" descr="A picture containing flower&#10;&#10;Description automatically generated"/>
              <p:cNvPicPr preferRelativeResize="0"/>
              <p:nvPr/>
            </p:nvPicPr>
            <p:blipFill rotWithShape="1">
              <a:blip r:embed="rId4">
                <a:alphaModFix/>
              </a:blip>
              <a:srcRect/>
              <a:stretch/>
            </p:blipFill>
            <p:spPr>
              <a:xfrm>
                <a:off x="13603976" y="6040595"/>
                <a:ext cx="661605" cy="395724"/>
              </a:xfrm>
              <a:prstGeom prst="rect">
                <a:avLst/>
              </a:prstGeom>
              <a:noFill/>
              <a:ln>
                <a:noFill/>
              </a:ln>
            </p:spPr>
          </p:pic>
          <p:pic>
            <p:nvPicPr>
              <p:cNvPr id="2754" name="Google Shape;2754;g13d286fe8e5_0_10598" descr="A picture containing drawing, food&#10;&#10;Description automatically generated"/>
              <p:cNvPicPr preferRelativeResize="0"/>
              <p:nvPr/>
            </p:nvPicPr>
            <p:blipFill rotWithShape="1">
              <a:blip r:embed="rId5">
                <a:alphaModFix/>
              </a:blip>
              <a:srcRect/>
              <a:stretch/>
            </p:blipFill>
            <p:spPr>
              <a:xfrm>
                <a:off x="11579225" y="6126588"/>
                <a:ext cx="1564158" cy="223739"/>
              </a:xfrm>
              <a:prstGeom prst="rect">
                <a:avLst/>
              </a:prstGeom>
              <a:noFill/>
              <a:ln>
                <a:noFill/>
              </a:ln>
            </p:spPr>
          </p:pic>
          <p:pic>
            <p:nvPicPr>
              <p:cNvPr id="2755" name="Google Shape;2755;g13d286fe8e5_0_10598"/>
              <p:cNvPicPr preferRelativeResize="0"/>
              <p:nvPr/>
            </p:nvPicPr>
            <p:blipFill rotWithShape="1">
              <a:blip r:embed="rId6">
                <a:alphaModFix/>
              </a:blip>
              <a:srcRect/>
              <a:stretch/>
            </p:blipFill>
            <p:spPr>
              <a:xfrm>
                <a:off x="14834458" y="6117590"/>
                <a:ext cx="1372580" cy="241734"/>
              </a:xfrm>
              <a:prstGeom prst="rect">
                <a:avLst/>
              </a:prstGeom>
              <a:noFill/>
              <a:ln>
                <a:noFill/>
              </a:ln>
            </p:spPr>
          </p:pic>
        </p:grpSp>
        <p:sp>
          <p:nvSpPr>
            <p:cNvPr id="2756" name="Google Shape;2756;g13d286fe8e5_0_10598"/>
            <p:cNvSpPr txBox="1"/>
            <p:nvPr/>
          </p:nvSpPr>
          <p:spPr>
            <a:xfrm>
              <a:off x="1004100" y="5345432"/>
              <a:ext cx="4381500" cy="258600"/>
            </a:xfrm>
            <a:prstGeom prst="rect">
              <a:avLst/>
            </a:prstGeom>
            <a:noFill/>
            <a:ln>
              <a:noFill/>
            </a:ln>
          </p:spPr>
          <p:txBody>
            <a:bodyPr spcFirstLastPara="1" wrap="square" lIns="91425" tIns="45700" rIns="91425" bIns="45700" anchor="t" anchorCtr="0">
              <a:spAutoFit/>
            </a:bodyPr>
            <a:lstStyle/>
            <a:p>
              <a:pPr algn="ctr">
                <a:lnSpc>
                  <a:spcPct val="90000"/>
                </a:lnSpc>
                <a:buClr>
                  <a:srgbClr val="000000"/>
                </a:buClr>
                <a:buSzPts val="1600"/>
              </a:pPr>
              <a:r>
                <a:rPr lang="en-US" sz="1200">
                  <a:solidFill>
                    <a:srgbClr val="1B3139"/>
                  </a:solidFill>
                  <a:latin typeface="DM Sans Medium"/>
                  <a:ea typeface="DM Sans Medium"/>
                  <a:cs typeface="DM Sans Medium"/>
                  <a:sym typeface="DM Sans Medium"/>
                </a:rPr>
                <a:t>All structured and unstructured data</a:t>
              </a:r>
              <a:endParaRPr sz="1200">
                <a:solidFill>
                  <a:srgbClr val="1B3139"/>
                </a:solidFill>
                <a:latin typeface="DM Sans Medium"/>
                <a:ea typeface="DM Sans Medium"/>
                <a:cs typeface="DM Sans Medium"/>
                <a:sym typeface="DM Sans Medium"/>
              </a:endParaRPr>
            </a:p>
          </p:txBody>
        </p:sp>
        <p:sp>
          <p:nvSpPr>
            <p:cNvPr id="2757" name="Google Shape;2757;g13d286fe8e5_0_10598"/>
            <p:cNvSpPr txBox="1"/>
            <p:nvPr/>
          </p:nvSpPr>
          <p:spPr>
            <a:xfrm>
              <a:off x="1004100" y="5146832"/>
              <a:ext cx="4381500" cy="286200"/>
            </a:xfrm>
            <a:prstGeom prst="rect">
              <a:avLst/>
            </a:prstGeom>
            <a:noFill/>
            <a:ln>
              <a:noFill/>
            </a:ln>
          </p:spPr>
          <p:txBody>
            <a:bodyPr spcFirstLastPara="1" wrap="square" lIns="91425" tIns="45700" rIns="91425" bIns="45700" anchor="t" anchorCtr="0">
              <a:spAutoFit/>
            </a:bodyPr>
            <a:lstStyle/>
            <a:p>
              <a:pPr algn="ctr">
                <a:lnSpc>
                  <a:spcPct val="90000"/>
                </a:lnSpc>
                <a:buClr>
                  <a:srgbClr val="000000"/>
                </a:buClr>
                <a:buSzPts val="1600"/>
              </a:pPr>
              <a:r>
                <a:rPr lang="en-US" sz="1400" b="1">
                  <a:solidFill>
                    <a:srgbClr val="1B3139"/>
                  </a:solidFill>
                  <a:latin typeface="DM Sans"/>
                  <a:ea typeface="DM Sans"/>
                  <a:cs typeface="DM Sans"/>
                  <a:sym typeface="DM Sans"/>
                </a:rPr>
                <a:t>Cloud Data Lake</a:t>
              </a:r>
              <a:endParaRPr sz="1400" b="1">
                <a:solidFill>
                  <a:srgbClr val="1B3139"/>
                </a:solidFill>
                <a:latin typeface="DM Sans"/>
                <a:ea typeface="DM Sans"/>
                <a:cs typeface="DM Sans"/>
                <a:sym typeface="DM Sans"/>
              </a:endParaRPr>
            </a:p>
          </p:txBody>
        </p:sp>
      </p:grpSp>
      <p:sp>
        <p:nvSpPr>
          <p:cNvPr id="2758" name="Google Shape;2758;g13d286fe8e5_0_10598"/>
          <p:cNvSpPr txBox="1"/>
          <p:nvPr/>
        </p:nvSpPr>
        <p:spPr>
          <a:xfrm>
            <a:off x="3528553" y="3843149"/>
            <a:ext cx="4583400" cy="492600"/>
          </a:xfrm>
          <a:prstGeom prst="rect">
            <a:avLst/>
          </a:prstGeom>
          <a:noFill/>
          <a:ln>
            <a:noFill/>
          </a:ln>
        </p:spPr>
        <p:txBody>
          <a:bodyPr spcFirstLastPara="1" wrap="square" lIns="91425" tIns="45700" rIns="91425" bIns="45700" anchor="t" anchorCtr="0">
            <a:spAutoFit/>
          </a:bodyPr>
          <a:lstStyle/>
          <a:p>
            <a:pPr algn="ctr">
              <a:buClr>
                <a:srgbClr val="000000"/>
              </a:buClr>
              <a:buSzPts val="1600"/>
            </a:pPr>
            <a:r>
              <a:rPr lang="en-US" sz="1400" b="1">
                <a:solidFill>
                  <a:srgbClr val="EEEDE9"/>
                </a:solidFill>
                <a:latin typeface="DM Sans"/>
                <a:ea typeface="DM Sans"/>
                <a:cs typeface="DM Sans"/>
                <a:sym typeface="DM Sans"/>
              </a:rPr>
              <a:t>Unity Catalog</a:t>
            </a:r>
            <a:br>
              <a:rPr lang="en-US" sz="1400" b="1">
                <a:solidFill>
                  <a:srgbClr val="EEEDE9"/>
                </a:solidFill>
                <a:latin typeface="DM Sans"/>
                <a:ea typeface="DM Sans"/>
                <a:cs typeface="DM Sans"/>
                <a:sym typeface="DM Sans"/>
              </a:rPr>
            </a:br>
            <a:r>
              <a:rPr lang="en-US" sz="1200">
                <a:solidFill>
                  <a:srgbClr val="EEEDE9"/>
                </a:solidFill>
                <a:latin typeface="DM Sans"/>
                <a:ea typeface="DM Sans"/>
                <a:cs typeface="DM Sans"/>
                <a:sym typeface="DM Sans"/>
              </a:rPr>
              <a:t>Fine-grained governance for data and AI</a:t>
            </a:r>
            <a:endParaRPr sz="1200">
              <a:solidFill>
                <a:srgbClr val="000000"/>
              </a:solidFill>
              <a:latin typeface="Arial"/>
              <a:ea typeface="Arial"/>
              <a:cs typeface="Arial"/>
              <a:sym typeface="Arial"/>
            </a:endParaRPr>
          </a:p>
        </p:txBody>
      </p:sp>
      <p:sp>
        <p:nvSpPr>
          <p:cNvPr id="2759" name="Google Shape;2759;g13d286fe8e5_0_10598"/>
          <p:cNvSpPr txBox="1"/>
          <p:nvPr/>
        </p:nvSpPr>
        <p:spPr>
          <a:xfrm>
            <a:off x="3534103" y="4489923"/>
            <a:ext cx="4572300" cy="492600"/>
          </a:xfrm>
          <a:prstGeom prst="rect">
            <a:avLst/>
          </a:prstGeom>
          <a:noFill/>
          <a:ln>
            <a:noFill/>
          </a:ln>
        </p:spPr>
        <p:txBody>
          <a:bodyPr spcFirstLastPara="1" wrap="square" lIns="91425" tIns="45700" rIns="91425" bIns="45700" anchor="t" anchorCtr="0">
            <a:spAutoFit/>
          </a:bodyPr>
          <a:lstStyle/>
          <a:p>
            <a:pPr algn="ctr">
              <a:buClr>
                <a:srgbClr val="000000"/>
              </a:buClr>
              <a:buSzPts val="1600"/>
            </a:pPr>
            <a:r>
              <a:rPr lang="en-US" sz="1400" b="1">
                <a:solidFill>
                  <a:srgbClr val="EEEDE9"/>
                </a:solidFill>
                <a:latin typeface="DM Sans"/>
                <a:ea typeface="DM Sans"/>
                <a:cs typeface="DM Sans"/>
                <a:sym typeface="DM Sans"/>
              </a:rPr>
              <a:t>Delta Lake</a:t>
            </a:r>
            <a:endParaRPr sz="1400" b="1">
              <a:solidFill>
                <a:srgbClr val="EEEDE9"/>
              </a:solidFill>
              <a:latin typeface="DM Sans"/>
              <a:ea typeface="DM Sans"/>
              <a:cs typeface="DM Sans"/>
              <a:sym typeface="DM Sans"/>
            </a:endParaRPr>
          </a:p>
          <a:p>
            <a:pPr algn="ctr">
              <a:buClr>
                <a:srgbClr val="000000"/>
              </a:buClr>
              <a:buSzPts val="1600"/>
            </a:pPr>
            <a:r>
              <a:rPr lang="en-US" sz="1200">
                <a:solidFill>
                  <a:srgbClr val="EEEDE9"/>
                </a:solidFill>
                <a:latin typeface="DM Sans"/>
                <a:ea typeface="DM Sans"/>
                <a:cs typeface="DM Sans"/>
                <a:sym typeface="DM Sans"/>
              </a:rPr>
              <a:t>Data reliability and performance</a:t>
            </a:r>
            <a:endParaRPr sz="1200">
              <a:solidFill>
                <a:srgbClr val="000000"/>
              </a:solidFill>
              <a:latin typeface="Arial"/>
              <a:ea typeface="Arial"/>
              <a:cs typeface="Arial"/>
              <a:sym typeface="Arial"/>
            </a:endParaRPr>
          </a:p>
        </p:txBody>
      </p:sp>
      <p:pic>
        <p:nvPicPr>
          <p:cNvPr id="2760" name="Google Shape;2760;g13d286fe8e5_0_10598"/>
          <p:cNvPicPr preferRelativeResize="0"/>
          <p:nvPr/>
        </p:nvPicPr>
        <p:blipFill rotWithShape="1">
          <a:blip r:embed="rId7">
            <a:alphaModFix/>
          </a:blip>
          <a:srcRect r="85323"/>
          <a:stretch/>
        </p:blipFill>
        <p:spPr>
          <a:xfrm>
            <a:off x="5489907" y="1539525"/>
            <a:ext cx="660563" cy="708000"/>
          </a:xfrm>
          <a:prstGeom prst="rect">
            <a:avLst/>
          </a:prstGeom>
          <a:noFill/>
          <a:ln>
            <a:noFill/>
          </a:ln>
        </p:spPr>
      </p:pic>
      <p:pic>
        <p:nvPicPr>
          <p:cNvPr id="2761" name="Google Shape;2761;g13d286fe8e5_0_10598"/>
          <p:cNvPicPr preferRelativeResize="0"/>
          <p:nvPr/>
        </p:nvPicPr>
        <p:blipFill rotWithShape="1">
          <a:blip r:embed="rId7">
            <a:alphaModFix/>
          </a:blip>
          <a:srcRect l="18864"/>
          <a:stretch/>
        </p:blipFill>
        <p:spPr>
          <a:xfrm>
            <a:off x="5132480" y="2303826"/>
            <a:ext cx="1375431" cy="266675"/>
          </a:xfrm>
          <a:prstGeom prst="rect">
            <a:avLst/>
          </a:prstGeom>
          <a:noFill/>
          <a:ln>
            <a:noFill/>
          </a:ln>
        </p:spPr>
      </p:pic>
      <p:sp>
        <p:nvSpPr>
          <p:cNvPr id="2762" name="Google Shape;2762;g13d286fe8e5_0_10598"/>
          <p:cNvSpPr/>
          <p:nvPr/>
        </p:nvSpPr>
        <p:spPr>
          <a:xfrm>
            <a:off x="2762823" y="2993281"/>
            <a:ext cx="1101900" cy="583500"/>
          </a:xfrm>
          <a:prstGeom prst="rect">
            <a:avLst/>
          </a:prstGeom>
          <a:solidFill>
            <a:srgbClr val="00A972"/>
          </a:solidFill>
          <a:ln>
            <a:noFill/>
          </a:ln>
        </p:spPr>
        <p:txBody>
          <a:bodyPr spcFirstLastPara="1" wrap="square" lIns="121875" tIns="121875" rIns="121875" bIns="121875" anchor="ctr" anchorCtr="0">
            <a:noAutofit/>
          </a:bodyPr>
          <a:lstStyle/>
          <a:p>
            <a:pPr algn="ctr">
              <a:buClr>
                <a:srgbClr val="000000"/>
              </a:buClr>
              <a:buSzPts val="1100"/>
            </a:pPr>
            <a:r>
              <a:rPr lang="en-US" sz="1100">
                <a:solidFill>
                  <a:srgbClr val="FFFFFF"/>
                </a:solidFill>
                <a:latin typeface="DM Sans"/>
                <a:ea typeface="DM Sans"/>
                <a:cs typeface="DM Sans"/>
                <a:sym typeface="DM Sans"/>
              </a:rPr>
              <a:t>Streaming Ingesting</a:t>
            </a:r>
            <a:endParaRPr sz="1100">
              <a:solidFill>
                <a:srgbClr val="FFFFFF"/>
              </a:solidFill>
              <a:latin typeface="DM Sans"/>
              <a:ea typeface="DM Sans"/>
              <a:cs typeface="DM Sans"/>
              <a:sym typeface="DM Sans"/>
            </a:endParaRPr>
          </a:p>
        </p:txBody>
      </p:sp>
      <p:sp>
        <p:nvSpPr>
          <p:cNvPr id="2763" name="Google Shape;2763;g13d286fe8e5_0_10598"/>
          <p:cNvSpPr/>
          <p:nvPr/>
        </p:nvSpPr>
        <p:spPr>
          <a:xfrm>
            <a:off x="4022668" y="2993281"/>
            <a:ext cx="1101900" cy="583500"/>
          </a:xfrm>
          <a:prstGeom prst="rect">
            <a:avLst/>
          </a:prstGeom>
          <a:solidFill>
            <a:srgbClr val="00A972"/>
          </a:solidFill>
          <a:ln>
            <a:noFill/>
          </a:ln>
        </p:spPr>
        <p:txBody>
          <a:bodyPr spcFirstLastPara="1" wrap="square" lIns="121875" tIns="121875" rIns="121875" bIns="121875" anchor="ctr" anchorCtr="0">
            <a:noAutofit/>
          </a:bodyPr>
          <a:lstStyle/>
          <a:p>
            <a:pPr algn="ctr">
              <a:buClr>
                <a:srgbClr val="000000"/>
              </a:buClr>
              <a:buSzPts val="1100"/>
            </a:pPr>
            <a:r>
              <a:rPr lang="en-US" sz="1100">
                <a:solidFill>
                  <a:srgbClr val="FFFFFF"/>
                </a:solidFill>
                <a:latin typeface="DM Sans"/>
                <a:ea typeface="DM Sans"/>
                <a:cs typeface="DM Sans"/>
                <a:sym typeface="DM Sans"/>
              </a:rPr>
              <a:t>Streaming ETL</a:t>
            </a:r>
            <a:endParaRPr sz="1100">
              <a:solidFill>
                <a:srgbClr val="FFFFFF"/>
              </a:solidFill>
              <a:latin typeface="DM Sans"/>
              <a:ea typeface="DM Sans"/>
              <a:cs typeface="DM Sans"/>
              <a:sym typeface="DM Sans"/>
            </a:endParaRPr>
          </a:p>
        </p:txBody>
      </p:sp>
      <p:sp>
        <p:nvSpPr>
          <p:cNvPr id="2764" name="Google Shape;2764;g13d286fe8e5_0_10598"/>
          <p:cNvSpPr/>
          <p:nvPr/>
        </p:nvSpPr>
        <p:spPr>
          <a:xfrm>
            <a:off x="5282512" y="2993281"/>
            <a:ext cx="1101900" cy="583500"/>
          </a:xfrm>
          <a:prstGeom prst="rect">
            <a:avLst/>
          </a:prstGeom>
          <a:solidFill>
            <a:srgbClr val="00A972"/>
          </a:solidFill>
          <a:ln>
            <a:noFill/>
          </a:ln>
        </p:spPr>
        <p:txBody>
          <a:bodyPr spcFirstLastPara="1" wrap="square" lIns="121875" tIns="121875" rIns="121875" bIns="121875" anchor="ctr" anchorCtr="0">
            <a:noAutofit/>
          </a:bodyPr>
          <a:lstStyle/>
          <a:p>
            <a:pPr algn="ctr">
              <a:buClr>
                <a:srgbClr val="000000"/>
              </a:buClr>
              <a:buSzPts val="1100"/>
            </a:pPr>
            <a:r>
              <a:rPr lang="en-US" sz="1100">
                <a:solidFill>
                  <a:srgbClr val="FFFFFF"/>
                </a:solidFill>
                <a:latin typeface="DM Sans"/>
                <a:ea typeface="DM Sans"/>
                <a:cs typeface="DM Sans"/>
                <a:sym typeface="DM Sans"/>
              </a:rPr>
              <a:t>Event Processing</a:t>
            </a:r>
            <a:endParaRPr sz="1100">
              <a:solidFill>
                <a:srgbClr val="FFFFFF"/>
              </a:solidFill>
              <a:latin typeface="DM Sans"/>
              <a:ea typeface="DM Sans"/>
              <a:cs typeface="DM Sans"/>
              <a:sym typeface="DM Sans"/>
            </a:endParaRPr>
          </a:p>
        </p:txBody>
      </p:sp>
      <p:sp>
        <p:nvSpPr>
          <p:cNvPr id="2765" name="Google Shape;2765;g13d286fe8e5_0_10598"/>
          <p:cNvSpPr/>
          <p:nvPr/>
        </p:nvSpPr>
        <p:spPr>
          <a:xfrm>
            <a:off x="6542358" y="2993281"/>
            <a:ext cx="1101900" cy="583500"/>
          </a:xfrm>
          <a:prstGeom prst="rect">
            <a:avLst/>
          </a:prstGeom>
          <a:solidFill>
            <a:srgbClr val="00A972"/>
          </a:solidFill>
          <a:ln>
            <a:noFill/>
          </a:ln>
        </p:spPr>
        <p:txBody>
          <a:bodyPr spcFirstLastPara="1" wrap="square" lIns="121875" tIns="121875" rIns="121875" bIns="121875" anchor="ctr" anchorCtr="0">
            <a:noAutofit/>
          </a:bodyPr>
          <a:lstStyle/>
          <a:p>
            <a:pPr algn="ctr">
              <a:buClr>
                <a:srgbClr val="000000"/>
              </a:buClr>
              <a:buSzPts val="1100"/>
            </a:pPr>
            <a:r>
              <a:rPr lang="en-US" sz="1100">
                <a:solidFill>
                  <a:srgbClr val="FFFFFF"/>
                </a:solidFill>
                <a:latin typeface="DM Sans"/>
                <a:ea typeface="DM Sans"/>
                <a:cs typeface="DM Sans"/>
                <a:sym typeface="DM Sans"/>
              </a:rPr>
              <a:t>Event Driven Application</a:t>
            </a:r>
            <a:endParaRPr sz="1100">
              <a:solidFill>
                <a:srgbClr val="FFFFFF"/>
              </a:solidFill>
              <a:latin typeface="DM Sans"/>
              <a:ea typeface="DM Sans"/>
              <a:cs typeface="DM Sans"/>
              <a:sym typeface="DM Sans"/>
            </a:endParaRPr>
          </a:p>
        </p:txBody>
      </p:sp>
      <p:sp>
        <p:nvSpPr>
          <p:cNvPr id="2766" name="Google Shape;2766;g13d286fe8e5_0_10598"/>
          <p:cNvSpPr/>
          <p:nvPr/>
        </p:nvSpPr>
        <p:spPr>
          <a:xfrm>
            <a:off x="7802203" y="2993281"/>
            <a:ext cx="1101900" cy="583500"/>
          </a:xfrm>
          <a:prstGeom prst="rect">
            <a:avLst/>
          </a:prstGeom>
          <a:solidFill>
            <a:srgbClr val="00A972"/>
          </a:solidFill>
          <a:ln>
            <a:noFill/>
          </a:ln>
        </p:spPr>
        <p:txBody>
          <a:bodyPr spcFirstLastPara="1" wrap="square" lIns="121875" tIns="121875" rIns="121875" bIns="121875" anchor="ctr" anchorCtr="0">
            <a:noAutofit/>
          </a:bodyPr>
          <a:lstStyle/>
          <a:p>
            <a:pPr algn="ctr">
              <a:buClr>
                <a:srgbClr val="000000"/>
              </a:buClr>
              <a:buSzPts val="1100"/>
            </a:pPr>
            <a:r>
              <a:rPr lang="en-US" sz="1100">
                <a:solidFill>
                  <a:srgbClr val="FFFFFF"/>
                </a:solidFill>
                <a:latin typeface="DM Sans"/>
                <a:ea typeface="DM Sans"/>
                <a:cs typeface="DM Sans"/>
                <a:sym typeface="DM Sans"/>
              </a:rPr>
              <a:t>ML Inference</a:t>
            </a:r>
            <a:endParaRPr sz="1100">
              <a:solidFill>
                <a:srgbClr val="FFFFFF"/>
              </a:solidFill>
              <a:latin typeface="DM Sans"/>
              <a:ea typeface="DM Sans"/>
              <a:cs typeface="DM Sans"/>
              <a:sym typeface="DM Sans"/>
            </a:endParaRPr>
          </a:p>
        </p:txBody>
      </p:sp>
      <p:sp>
        <p:nvSpPr>
          <p:cNvPr id="2767" name="Google Shape;2767;g13d286fe8e5_0_10598"/>
          <p:cNvSpPr/>
          <p:nvPr/>
        </p:nvSpPr>
        <p:spPr>
          <a:xfrm>
            <a:off x="9679564" y="1349850"/>
            <a:ext cx="2115000" cy="4766700"/>
          </a:xfrm>
          <a:prstGeom prst="rect">
            <a:avLst/>
          </a:prstGeom>
          <a:noFill/>
          <a:ln w="25400" cap="flat" cmpd="sng">
            <a:solidFill>
              <a:schemeClr val="accent1"/>
            </a:solidFill>
            <a:prstDash val="dash"/>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sz="1400">
              <a:solidFill>
                <a:srgbClr val="F9F7F4"/>
              </a:solidFill>
              <a:latin typeface="Arial"/>
              <a:ea typeface="Arial"/>
              <a:cs typeface="Arial"/>
              <a:sym typeface="Arial"/>
            </a:endParaRPr>
          </a:p>
        </p:txBody>
      </p:sp>
      <p:sp>
        <p:nvSpPr>
          <p:cNvPr id="2768" name="Google Shape;2768;g13d286fe8e5_0_10598"/>
          <p:cNvSpPr txBox="1"/>
          <p:nvPr/>
        </p:nvSpPr>
        <p:spPr>
          <a:xfrm>
            <a:off x="9799500" y="2630425"/>
            <a:ext cx="1861500" cy="2862900"/>
          </a:xfrm>
          <a:prstGeom prst="rect">
            <a:avLst/>
          </a:prstGeom>
          <a:noFill/>
          <a:ln>
            <a:noFill/>
          </a:ln>
        </p:spPr>
        <p:txBody>
          <a:bodyPr spcFirstLastPara="1" wrap="square" lIns="91425" tIns="45700" rIns="91425" bIns="45700" anchor="t" anchorCtr="0">
            <a:noAutofit/>
          </a:bodyPr>
          <a:lstStyle/>
          <a:p>
            <a:pPr algn="ctr">
              <a:lnSpc>
                <a:spcPct val="90000"/>
              </a:lnSpc>
              <a:buClr>
                <a:srgbClr val="000000"/>
              </a:buClr>
              <a:buSzPts val="1500"/>
            </a:pPr>
            <a:r>
              <a:rPr lang="en-US" sz="1300">
                <a:solidFill>
                  <a:srgbClr val="1B3139"/>
                </a:solidFill>
                <a:latin typeface="DM Sans Medium"/>
                <a:ea typeface="DM Sans Medium"/>
                <a:cs typeface="DM Sans Medium"/>
                <a:sym typeface="DM Sans Medium"/>
              </a:rPr>
              <a:t>Live Dashboard</a:t>
            </a:r>
            <a:endParaRPr sz="1300">
              <a:solidFill>
                <a:srgbClr val="1B3139"/>
              </a:solidFill>
              <a:latin typeface="DM Sans Medium"/>
              <a:ea typeface="DM Sans Medium"/>
              <a:cs typeface="DM Sans Medium"/>
              <a:sym typeface="DM Sans Medium"/>
            </a:endParaRPr>
          </a:p>
          <a:p>
            <a:pPr algn="ctr">
              <a:lnSpc>
                <a:spcPct val="90000"/>
              </a:lnSpc>
              <a:spcBef>
                <a:spcPts val="1000"/>
              </a:spcBef>
              <a:buClr>
                <a:srgbClr val="000000"/>
              </a:buClr>
              <a:buSzPts val="1500"/>
            </a:pPr>
            <a:r>
              <a:rPr lang="en-US" sz="1300">
                <a:solidFill>
                  <a:srgbClr val="1B3139"/>
                </a:solidFill>
                <a:latin typeface="DM Sans Medium"/>
                <a:ea typeface="DM Sans Medium"/>
                <a:cs typeface="DM Sans Medium"/>
                <a:sym typeface="DM Sans Medium"/>
              </a:rPr>
              <a:t>Near Real-time Query</a:t>
            </a:r>
            <a:endParaRPr sz="1300">
              <a:solidFill>
                <a:srgbClr val="1B3139"/>
              </a:solidFill>
              <a:latin typeface="DM Sans Medium"/>
              <a:ea typeface="DM Sans Medium"/>
              <a:cs typeface="DM Sans Medium"/>
              <a:sym typeface="DM Sans Medium"/>
            </a:endParaRPr>
          </a:p>
          <a:p>
            <a:pPr algn="ctr">
              <a:lnSpc>
                <a:spcPct val="90000"/>
              </a:lnSpc>
              <a:spcBef>
                <a:spcPts val="1000"/>
              </a:spcBef>
              <a:buClr>
                <a:srgbClr val="000000"/>
              </a:buClr>
              <a:buSzPts val="1500"/>
            </a:pPr>
            <a:r>
              <a:rPr lang="en-US" sz="1300">
                <a:solidFill>
                  <a:srgbClr val="1B3139"/>
                </a:solidFill>
                <a:latin typeface="DM Sans Medium"/>
                <a:ea typeface="DM Sans Medium"/>
                <a:cs typeface="DM Sans Medium"/>
                <a:sym typeface="DM Sans Medium"/>
              </a:rPr>
              <a:t>Alert</a:t>
            </a:r>
            <a:endParaRPr sz="1300">
              <a:solidFill>
                <a:srgbClr val="000000"/>
              </a:solidFill>
              <a:latin typeface="DM Sans"/>
              <a:ea typeface="DM Sans"/>
              <a:cs typeface="DM Sans"/>
              <a:sym typeface="DM Sans"/>
            </a:endParaRPr>
          </a:p>
          <a:p>
            <a:pPr algn="ctr">
              <a:lnSpc>
                <a:spcPct val="90000"/>
              </a:lnSpc>
              <a:spcBef>
                <a:spcPts val="1000"/>
              </a:spcBef>
              <a:buClr>
                <a:srgbClr val="000000"/>
              </a:buClr>
              <a:buSzPts val="1500"/>
            </a:pPr>
            <a:r>
              <a:rPr lang="en-US" sz="1300">
                <a:solidFill>
                  <a:srgbClr val="1B3139"/>
                </a:solidFill>
                <a:latin typeface="DM Sans Medium"/>
                <a:ea typeface="DM Sans Medium"/>
                <a:cs typeface="DM Sans Medium"/>
                <a:sym typeface="DM Sans Medium"/>
              </a:rPr>
              <a:t>Fraud Prevention</a:t>
            </a:r>
            <a:endParaRPr sz="1300">
              <a:solidFill>
                <a:srgbClr val="000000"/>
              </a:solidFill>
              <a:latin typeface="DM Sans"/>
              <a:ea typeface="DM Sans"/>
              <a:cs typeface="DM Sans"/>
              <a:sym typeface="DM Sans"/>
            </a:endParaRPr>
          </a:p>
          <a:p>
            <a:pPr algn="ctr">
              <a:lnSpc>
                <a:spcPct val="90000"/>
              </a:lnSpc>
              <a:spcBef>
                <a:spcPts val="1000"/>
              </a:spcBef>
              <a:buClr>
                <a:srgbClr val="000000"/>
              </a:buClr>
              <a:buSzPts val="1500"/>
            </a:pPr>
            <a:r>
              <a:rPr lang="en-US" sz="1300">
                <a:solidFill>
                  <a:srgbClr val="1B3139"/>
                </a:solidFill>
                <a:latin typeface="DM Sans Medium"/>
                <a:ea typeface="DM Sans Medium"/>
                <a:cs typeface="DM Sans Medium"/>
                <a:sym typeface="DM Sans Medium"/>
              </a:rPr>
              <a:t>Dynamic UI</a:t>
            </a:r>
            <a:endParaRPr sz="1300">
              <a:solidFill>
                <a:srgbClr val="000000"/>
              </a:solidFill>
              <a:latin typeface="DM Sans"/>
              <a:ea typeface="DM Sans"/>
              <a:cs typeface="DM Sans"/>
              <a:sym typeface="DM Sans"/>
            </a:endParaRPr>
          </a:p>
          <a:p>
            <a:pPr algn="ctr">
              <a:lnSpc>
                <a:spcPct val="90000"/>
              </a:lnSpc>
              <a:spcBef>
                <a:spcPts val="1000"/>
              </a:spcBef>
              <a:buClr>
                <a:srgbClr val="000000"/>
              </a:buClr>
              <a:buSzPts val="1500"/>
            </a:pPr>
            <a:r>
              <a:rPr lang="en-US" sz="1300">
                <a:solidFill>
                  <a:srgbClr val="1B3139"/>
                </a:solidFill>
                <a:latin typeface="DM Sans Medium"/>
                <a:ea typeface="DM Sans Medium"/>
                <a:cs typeface="DM Sans Medium"/>
                <a:sym typeface="DM Sans Medium"/>
              </a:rPr>
              <a:t>Dynamic Ads</a:t>
            </a:r>
            <a:endParaRPr sz="1300">
              <a:solidFill>
                <a:srgbClr val="1B3139"/>
              </a:solidFill>
              <a:latin typeface="DM Sans Medium"/>
              <a:ea typeface="DM Sans Medium"/>
              <a:cs typeface="DM Sans Medium"/>
              <a:sym typeface="DM Sans Medium"/>
            </a:endParaRPr>
          </a:p>
          <a:p>
            <a:pPr algn="ctr">
              <a:lnSpc>
                <a:spcPct val="90000"/>
              </a:lnSpc>
              <a:spcBef>
                <a:spcPts val="1000"/>
              </a:spcBef>
              <a:buClr>
                <a:srgbClr val="000000"/>
              </a:buClr>
              <a:buSzPts val="1500"/>
            </a:pPr>
            <a:r>
              <a:rPr lang="en-US" sz="1300">
                <a:solidFill>
                  <a:srgbClr val="1B3139"/>
                </a:solidFill>
                <a:latin typeface="DM Sans Medium"/>
                <a:ea typeface="DM Sans Medium"/>
                <a:cs typeface="DM Sans Medium"/>
                <a:sym typeface="DM Sans Medium"/>
              </a:rPr>
              <a:t>Dynamic Pricing</a:t>
            </a:r>
            <a:endParaRPr sz="1300">
              <a:solidFill>
                <a:srgbClr val="1B3139"/>
              </a:solidFill>
              <a:latin typeface="DM Sans Medium"/>
              <a:ea typeface="DM Sans Medium"/>
              <a:cs typeface="DM Sans Medium"/>
              <a:sym typeface="DM Sans Medium"/>
            </a:endParaRPr>
          </a:p>
          <a:p>
            <a:pPr algn="ctr">
              <a:lnSpc>
                <a:spcPct val="90000"/>
              </a:lnSpc>
              <a:spcBef>
                <a:spcPts val="1000"/>
              </a:spcBef>
              <a:buClr>
                <a:srgbClr val="000000"/>
              </a:buClr>
              <a:buSzPts val="1500"/>
            </a:pPr>
            <a:r>
              <a:rPr lang="en-US" sz="1300">
                <a:solidFill>
                  <a:srgbClr val="1B3139"/>
                </a:solidFill>
                <a:latin typeface="DM Sans Medium"/>
                <a:ea typeface="DM Sans Medium"/>
                <a:cs typeface="DM Sans Medium"/>
                <a:sym typeface="DM Sans Medium"/>
              </a:rPr>
              <a:t>Device Control</a:t>
            </a:r>
            <a:endParaRPr sz="1300">
              <a:solidFill>
                <a:srgbClr val="000000"/>
              </a:solidFill>
              <a:latin typeface="DM Sans"/>
              <a:ea typeface="DM Sans"/>
              <a:cs typeface="DM Sans"/>
              <a:sym typeface="DM Sans"/>
            </a:endParaRPr>
          </a:p>
          <a:p>
            <a:pPr algn="ctr">
              <a:lnSpc>
                <a:spcPct val="90000"/>
              </a:lnSpc>
              <a:spcBef>
                <a:spcPts val="1000"/>
              </a:spcBef>
              <a:buClr>
                <a:srgbClr val="000000"/>
              </a:buClr>
              <a:buSzPts val="1500"/>
            </a:pPr>
            <a:r>
              <a:rPr lang="en-US" sz="1300">
                <a:solidFill>
                  <a:srgbClr val="1B3139"/>
                </a:solidFill>
                <a:latin typeface="DM Sans Medium"/>
                <a:ea typeface="DM Sans Medium"/>
                <a:cs typeface="DM Sans Medium"/>
                <a:sym typeface="DM Sans Medium"/>
              </a:rPr>
              <a:t>Game Scene</a:t>
            </a:r>
            <a:br>
              <a:rPr lang="en-US" sz="1300">
                <a:solidFill>
                  <a:srgbClr val="1B3139"/>
                </a:solidFill>
                <a:latin typeface="DM Sans Medium"/>
                <a:ea typeface="DM Sans Medium"/>
                <a:cs typeface="DM Sans Medium"/>
                <a:sym typeface="DM Sans Medium"/>
              </a:rPr>
            </a:br>
            <a:r>
              <a:rPr lang="en-US" sz="1300">
                <a:solidFill>
                  <a:srgbClr val="1B3139"/>
                </a:solidFill>
                <a:latin typeface="DM Sans Medium"/>
                <a:ea typeface="DM Sans Medium"/>
                <a:cs typeface="DM Sans Medium"/>
                <a:sym typeface="DM Sans Medium"/>
              </a:rPr>
              <a:t>Update</a:t>
            </a:r>
            <a:endParaRPr sz="1300">
              <a:solidFill>
                <a:srgbClr val="000000"/>
              </a:solidFill>
              <a:latin typeface="DM Sans"/>
              <a:ea typeface="DM Sans"/>
              <a:cs typeface="DM Sans"/>
              <a:sym typeface="DM Sans"/>
            </a:endParaRPr>
          </a:p>
          <a:p>
            <a:pPr algn="ctr">
              <a:lnSpc>
                <a:spcPct val="90000"/>
              </a:lnSpc>
              <a:spcBef>
                <a:spcPts val="1000"/>
              </a:spcBef>
              <a:buClr>
                <a:srgbClr val="000000"/>
              </a:buClr>
              <a:buSzPts val="1500"/>
            </a:pPr>
            <a:r>
              <a:rPr lang="en-US" sz="1300">
                <a:solidFill>
                  <a:srgbClr val="1B3139"/>
                </a:solidFill>
                <a:latin typeface="DM Sans Medium"/>
                <a:ea typeface="DM Sans Medium"/>
                <a:cs typeface="DM Sans Medium"/>
                <a:sym typeface="DM Sans Medium"/>
              </a:rPr>
              <a:t>Etc.</a:t>
            </a:r>
            <a:endParaRPr sz="1300">
              <a:solidFill>
                <a:srgbClr val="000000"/>
              </a:solidFill>
              <a:latin typeface="DM Sans"/>
              <a:ea typeface="DM Sans"/>
              <a:cs typeface="DM Sans"/>
              <a:sym typeface="DM Sans"/>
            </a:endParaRPr>
          </a:p>
          <a:p>
            <a:pPr algn="ctr">
              <a:lnSpc>
                <a:spcPct val="90000"/>
              </a:lnSpc>
              <a:spcBef>
                <a:spcPts val="1000"/>
              </a:spcBef>
              <a:buClr>
                <a:srgbClr val="000000"/>
              </a:buClr>
              <a:buSzPts val="1500"/>
            </a:pPr>
            <a:endParaRPr sz="1300">
              <a:solidFill>
                <a:srgbClr val="1B3139"/>
              </a:solidFill>
              <a:latin typeface="DM Sans Medium"/>
              <a:ea typeface="DM Sans Medium"/>
              <a:cs typeface="DM Sans Medium"/>
              <a:sym typeface="DM Sans Medium"/>
            </a:endParaRPr>
          </a:p>
          <a:p>
            <a:pPr algn="ctr">
              <a:lnSpc>
                <a:spcPct val="90000"/>
              </a:lnSpc>
              <a:spcBef>
                <a:spcPts val="1000"/>
              </a:spcBef>
              <a:buClr>
                <a:srgbClr val="000000"/>
              </a:buClr>
              <a:buSzPts val="1500"/>
            </a:pPr>
            <a:endParaRPr sz="1300">
              <a:solidFill>
                <a:srgbClr val="1B3139"/>
              </a:solidFill>
              <a:latin typeface="DM Sans Medium"/>
              <a:ea typeface="DM Sans Medium"/>
              <a:cs typeface="DM Sans Medium"/>
              <a:sym typeface="DM Sans Medium"/>
            </a:endParaRPr>
          </a:p>
          <a:p>
            <a:pPr algn="ctr">
              <a:lnSpc>
                <a:spcPct val="90000"/>
              </a:lnSpc>
              <a:spcBef>
                <a:spcPts val="1000"/>
              </a:spcBef>
              <a:spcAft>
                <a:spcPts val="1000"/>
              </a:spcAft>
              <a:buClr>
                <a:srgbClr val="000000"/>
              </a:buClr>
              <a:buSzPts val="1500"/>
            </a:pPr>
            <a:endParaRPr sz="1300">
              <a:solidFill>
                <a:srgbClr val="1B3139"/>
              </a:solidFill>
              <a:latin typeface="DM Sans Medium"/>
              <a:ea typeface="DM Sans Medium"/>
              <a:cs typeface="DM Sans Medium"/>
              <a:sym typeface="DM Sans Medium"/>
            </a:endParaRPr>
          </a:p>
        </p:txBody>
      </p:sp>
      <p:pic>
        <p:nvPicPr>
          <p:cNvPr id="2769" name="Google Shape;2769;g13d286fe8e5_0_10598"/>
          <p:cNvPicPr preferRelativeResize="0"/>
          <p:nvPr/>
        </p:nvPicPr>
        <p:blipFill rotWithShape="1">
          <a:blip r:embed="rId8">
            <a:alphaModFix/>
          </a:blip>
          <a:srcRect/>
          <a:stretch/>
        </p:blipFill>
        <p:spPr>
          <a:xfrm>
            <a:off x="10220024" y="1537175"/>
            <a:ext cx="1078718" cy="1079040"/>
          </a:xfrm>
          <a:prstGeom prst="rect">
            <a:avLst/>
          </a:prstGeom>
          <a:noFill/>
          <a:ln>
            <a:noFill/>
          </a:ln>
        </p:spPr>
      </p:pic>
      <p:cxnSp>
        <p:nvCxnSpPr>
          <p:cNvPr id="2770" name="Google Shape;2770;g13d286fe8e5_0_10598"/>
          <p:cNvCxnSpPr/>
          <p:nvPr/>
        </p:nvCxnSpPr>
        <p:spPr>
          <a:xfrm>
            <a:off x="2138369" y="3360707"/>
            <a:ext cx="243300" cy="0"/>
          </a:xfrm>
          <a:prstGeom prst="straightConnector1">
            <a:avLst/>
          </a:prstGeom>
          <a:noFill/>
          <a:ln w="19050" cap="flat" cmpd="sng">
            <a:solidFill>
              <a:schemeClr val="accent1"/>
            </a:solidFill>
            <a:prstDash val="solid"/>
            <a:round/>
            <a:headEnd type="none" w="sm" len="sm"/>
            <a:tailEnd type="triangle" w="med" len="med"/>
          </a:ln>
        </p:spPr>
      </p:cxnSp>
      <p:grpSp>
        <p:nvGrpSpPr>
          <p:cNvPr id="2771" name="Google Shape;2771;g13d286fe8e5_0_10598"/>
          <p:cNvGrpSpPr/>
          <p:nvPr/>
        </p:nvGrpSpPr>
        <p:grpSpPr>
          <a:xfrm>
            <a:off x="277041" y="1349751"/>
            <a:ext cx="1861369" cy="4766671"/>
            <a:chOff x="482396" y="1349780"/>
            <a:chExt cx="1992900" cy="4890900"/>
          </a:xfrm>
        </p:grpSpPr>
        <p:sp>
          <p:nvSpPr>
            <p:cNvPr id="2772" name="Google Shape;2772;g13d286fe8e5_0_10598"/>
            <p:cNvSpPr/>
            <p:nvPr/>
          </p:nvSpPr>
          <p:spPr>
            <a:xfrm>
              <a:off x="482396" y="1349780"/>
              <a:ext cx="1992900" cy="4890900"/>
            </a:xfrm>
            <a:prstGeom prst="rect">
              <a:avLst/>
            </a:prstGeom>
            <a:solidFill>
              <a:schemeClr val="lt1"/>
            </a:solidFill>
            <a:ln w="25400" cap="flat" cmpd="sng">
              <a:solidFill>
                <a:schemeClr val="accent1"/>
              </a:solidFill>
              <a:prstDash val="dash"/>
              <a:round/>
              <a:headEnd type="none" w="sm" len="sm"/>
              <a:tailEnd type="none" w="sm" len="sm"/>
            </a:ln>
          </p:spPr>
          <p:txBody>
            <a:bodyPr spcFirstLastPara="1" wrap="square" lIns="91425" tIns="45700" rIns="91425" bIns="45700" anchor="ctr" anchorCtr="0">
              <a:noAutofit/>
            </a:bodyPr>
            <a:lstStyle/>
            <a:p>
              <a:pPr algn="ctr">
                <a:buClr>
                  <a:srgbClr val="000000"/>
                </a:buClr>
                <a:buSzPts val="1400"/>
              </a:pPr>
              <a:endParaRPr sz="1400">
                <a:solidFill>
                  <a:schemeClr val="dk1"/>
                </a:solidFill>
                <a:latin typeface="DM Sans"/>
                <a:ea typeface="DM Sans"/>
                <a:cs typeface="DM Sans"/>
                <a:sym typeface="DM Sans"/>
              </a:endParaRPr>
            </a:p>
          </p:txBody>
        </p:sp>
        <p:pic>
          <p:nvPicPr>
            <p:cNvPr id="2773" name="Google Shape;2773;g13d286fe8e5_0_10598"/>
            <p:cNvPicPr preferRelativeResize="0"/>
            <p:nvPr/>
          </p:nvPicPr>
          <p:blipFill rotWithShape="1">
            <a:blip r:embed="rId9">
              <a:alphaModFix/>
            </a:blip>
            <a:srcRect/>
            <a:stretch/>
          </p:blipFill>
          <p:spPr>
            <a:xfrm>
              <a:off x="1123494" y="1383433"/>
              <a:ext cx="685800" cy="685800"/>
            </a:xfrm>
            <a:prstGeom prst="rect">
              <a:avLst/>
            </a:prstGeom>
            <a:noFill/>
            <a:ln>
              <a:noFill/>
            </a:ln>
          </p:spPr>
        </p:pic>
        <p:sp>
          <p:nvSpPr>
            <p:cNvPr id="2774" name="Google Shape;2774;g13d286fe8e5_0_10598"/>
            <p:cNvSpPr txBox="1"/>
            <p:nvPr/>
          </p:nvSpPr>
          <p:spPr>
            <a:xfrm>
              <a:off x="633144" y="1945318"/>
              <a:ext cx="1666500" cy="4710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4300"/>
              </a:pPr>
              <a:r>
                <a:rPr lang="en-US" sz="1200">
                  <a:solidFill>
                    <a:schemeClr val="dk1"/>
                  </a:solidFill>
                  <a:latin typeface="DM Sans Medium"/>
                  <a:ea typeface="DM Sans Medium"/>
                  <a:cs typeface="DM Sans Medium"/>
                  <a:sym typeface="DM Sans Medium"/>
                </a:rPr>
                <a:t>DB Change</a:t>
              </a:r>
              <a:br>
                <a:rPr lang="en-US" sz="1200">
                  <a:solidFill>
                    <a:schemeClr val="dk1"/>
                  </a:solidFill>
                  <a:latin typeface="DM Sans Medium"/>
                  <a:ea typeface="DM Sans Medium"/>
                  <a:cs typeface="DM Sans Medium"/>
                  <a:sym typeface="DM Sans Medium"/>
                </a:rPr>
              </a:br>
              <a:r>
                <a:rPr lang="en-US" sz="1200">
                  <a:solidFill>
                    <a:schemeClr val="dk1"/>
                  </a:solidFill>
                  <a:latin typeface="DM Sans Medium"/>
                  <a:ea typeface="DM Sans Medium"/>
                  <a:cs typeface="DM Sans Medium"/>
                  <a:sym typeface="DM Sans Medium"/>
                </a:rPr>
                <a:t>Data Feeds</a:t>
              </a:r>
              <a:endParaRPr sz="1200">
                <a:solidFill>
                  <a:srgbClr val="000000"/>
                </a:solidFill>
                <a:latin typeface="Arial"/>
                <a:ea typeface="Arial"/>
                <a:cs typeface="Arial"/>
                <a:sym typeface="Arial"/>
              </a:endParaRPr>
            </a:p>
          </p:txBody>
        </p:sp>
        <p:pic>
          <p:nvPicPr>
            <p:cNvPr id="2775" name="Google Shape;2775;g13d286fe8e5_0_10598"/>
            <p:cNvPicPr preferRelativeResize="0"/>
            <p:nvPr/>
          </p:nvPicPr>
          <p:blipFill rotWithShape="1">
            <a:blip r:embed="rId10">
              <a:alphaModFix/>
            </a:blip>
            <a:srcRect/>
            <a:stretch/>
          </p:blipFill>
          <p:spPr>
            <a:xfrm>
              <a:off x="1123494" y="2405826"/>
              <a:ext cx="685800" cy="685800"/>
            </a:xfrm>
            <a:prstGeom prst="rect">
              <a:avLst/>
            </a:prstGeom>
            <a:noFill/>
            <a:ln>
              <a:noFill/>
            </a:ln>
          </p:spPr>
        </p:pic>
        <p:sp>
          <p:nvSpPr>
            <p:cNvPr id="2776" name="Google Shape;2776;g13d286fe8e5_0_10598"/>
            <p:cNvSpPr txBox="1"/>
            <p:nvPr/>
          </p:nvSpPr>
          <p:spPr>
            <a:xfrm>
              <a:off x="723294" y="2936919"/>
              <a:ext cx="1486200" cy="4710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4300"/>
              </a:pPr>
              <a:r>
                <a:rPr lang="en-US" sz="1200">
                  <a:solidFill>
                    <a:schemeClr val="dk1"/>
                  </a:solidFill>
                  <a:latin typeface="DM Sans Medium"/>
                  <a:ea typeface="DM Sans Medium"/>
                  <a:cs typeface="DM Sans Medium"/>
                  <a:sym typeface="DM Sans Medium"/>
                </a:rPr>
                <a:t>Clickstreams</a:t>
              </a:r>
              <a:endParaRPr sz="2200">
                <a:solidFill>
                  <a:schemeClr val="dk1"/>
                </a:solidFill>
                <a:latin typeface="DM Sans Medium"/>
                <a:ea typeface="DM Sans Medium"/>
                <a:cs typeface="DM Sans Medium"/>
                <a:sym typeface="DM Sans Medium"/>
              </a:endParaRPr>
            </a:p>
          </p:txBody>
        </p:sp>
        <p:pic>
          <p:nvPicPr>
            <p:cNvPr id="2777" name="Google Shape;2777;g13d286fe8e5_0_10598"/>
            <p:cNvPicPr preferRelativeResize="0"/>
            <p:nvPr/>
          </p:nvPicPr>
          <p:blipFill rotWithShape="1">
            <a:blip r:embed="rId11">
              <a:alphaModFix/>
            </a:blip>
            <a:srcRect/>
            <a:stretch/>
          </p:blipFill>
          <p:spPr>
            <a:xfrm>
              <a:off x="1123494" y="3310622"/>
              <a:ext cx="685800" cy="685800"/>
            </a:xfrm>
            <a:prstGeom prst="rect">
              <a:avLst/>
            </a:prstGeom>
            <a:noFill/>
            <a:ln>
              <a:noFill/>
            </a:ln>
          </p:spPr>
        </p:pic>
        <p:sp>
          <p:nvSpPr>
            <p:cNvPr id="2778" name="Google Shape;2778;g13d286fe8e5_0_10598"/>
            <p:cNvSpPr txBox="1"/>
            <p:nvPr/>
          </p:nvSpPr>
          <p:spPr>
            <a:xfrm>
              <a:off x="633144" y="3861490"/>
              <a:ext cx="1666500" cy="4710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4300"/>
              </a:pPr>
              <a:r>
                <a:rPr lang="en-US" sz="1200">
                  <a:solidFill>
                    <a:schemeClr val="dk1"/>
                  </a:solidFill>
                  <a:latin typeface="DM Sans Medium"/>
                  <a:ea typeface="DM Sans Medium"/>
                  <a:cs typeface="DM Sans Medium"/>
                  <a:sym typeface="DM Sans Medium"/>
                </a:rPr>
                <a:t>Machine &amp;</a:t>
              </a:r>
              <a:br>
                <a:rPr lang="en-US" sz="1200">
                  <a:solidFill>
                    <a:schemeClr val="dk1"/>
                  </a:solidFill>
                  <a:latin typeface="DM Sans Medium"/>
                  <a:ea typeface="DM Sans Medium"/>
                  <a:cs typeface="DM Sans Medium"/>
                  <a:sym typeface="DM Sans Medium"/>
                </a:rPr>
              </a:br>
              <a:r>
                <a:rPr lang="en-US" sz="1200">
                  <a:solidFill>
                    <a:schemeClr val="dk1"/>
                  </a:solidFill>
                  <a:latin typeface="DM Sans Medium"/>
                  <a:ea typeface="DM Sans Medium"/>
                  <a:cs typeface="DM Sans Medium"/>
                  <a:sym typeface="DM Sans Medium"/>
                </a:rPr>
                <a:t>Application Logs</a:t>
              </a:r>
              <a:endParaRPr>
                <a:solidFill>
                  <a:schemeClr val="dk1"/>
                </a:solidFill>
                <a:latin typeface="DM Sans Medium"/>
                <a:ea typeface="DM Sans Medium"/>
                <a:cs typeface="DM Sans Medium"/>
                <a:sym typeface="DM Sans Medium"/>
              </a:endParaRPr>
            </a:p>
          </p:txBody>
        </p:sp>
        <p:pic>
          <p:nvPicPr>
            <p:cNvPr id="2779" name="Google Shape;2779;g13d286fe8e5_0_10598"/>
            <p:cNvPicPr preferRelativeResize="0"/>
            <p:nvPr/>
          </p:nvPicPr>
          <p:blipFill rotWithShape="1">
            <a:blip r:embed="rId12">
              <a:alphaModFix/>
            </a:blip>
            <a:srcRect/>
            <a:stretch/>
          </p:blipFill>
          <p:spPr>
            <a:xfrm>
              <a:off x="1123494" y="4293515"/>
              <a:ext cx="685800" cy="685800"/>
            </a:xfrm>
            <a:prstGeom prst="rect">
              <a:avLst/>
            </a:prstGeom>
            <a:noFill/>
            <a:ln>
              <a:noFill/>
            </a:ln>
          </p:spPr>
        </p:pic>
        <p:pic>
          <p:nvPicPr>
            <p:cNvPr id="2780" name="Google Shape;2780;g13d286fe8e5_0_10598"/>
            <p:cNvPicPr preferRelativeResize="0"/>
            <p:nvPr/>
          </p:nvPicPr>
          <p:blipFill rotWithShape="1">
            <a:blip r:embed="rId13">
              <a:alphaModFix/>
            </a:blip>
            <a:srcRect/>
            <a:stretch/>
          </p:blipFill>
          <p:spPr>
            <a:xfrm>
              <a:off x="1123494" y="5226782"/>
              <a:ext cx="685800" cy="685800"/>
            </a:xfrm>
            <a:prstGeom prst="rect">
              <a:avLst/>
            </a:prstGeom>
            <a:noFill/>
            <a:ln>
              <a:noFill/>
            </a:ln>
          </p:spPr>
        </p:pic>
        <p:sp>
          <p:nvSpPr>
            <p:cNvPr id="2781" name="Google Shape;2781;g13d286fe8e5_0_10598"/>
            <p:cNvSpPr txBox="1"/>
            <p:nvPr/>
          </p:nvSpPr>
          <p:spPr>
            <a:xfrm>
              <a:off x="750444" y="5680282"/>
              <a:ext cx="1431900" cy="4710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4300"/>
              </a:pPr>
              <a:r>
                <a:rPr lang="en-US" sz="1200">
                  <a:solidFill>
                    <a:schemeClr val="dk1"/>
                  </a:solidFill>
                  <a:latin typeface="DM Sans Medium"/>
                  <a:ea typeface="DM Sans Medium"/>
                  <a:cs typeface="DM Sans Medium"/>
                  <a:sym typeface="DM Sans Medium"/>
                </a:rPr>
                <a:t>Mobile &amp; IoT Data</a:t>
              </a:r>
              <a:endParaRPr>
                <a:solidFill>
                  <a:schemeClr val="dk1"/>
                </a:solidFill>
                <a:latin typeface="DM Sans Medium"/>
                <a:ea typeface="DM Sans Medium"/>
                <a:cs typeface="DM Sans Medium"/>
                <a:sym typeface="DM Sans Medium"/>
              </a:endParaRPr>
            </a:p>
          </p:txBody>
        </p:sp>
        <p:sp>
          <p:nvSpPr>
            <p:cNvPr id="2782" name="Google Shape;2782;g13d286fe8e5_0_10598"/>
            <p:cNvSpPr txBox="1"/>
            <p:nvPr/>
          </p:nvSpPr>
          <p:spPr>
            <a:xfrm>
              <a:off x="633144" y="4842377"/>
              <a:ext cx="1666500" cy="4710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4300"/>
              </a:pPr>
              <a:r>
                <a:rPr lang="en-US" sz="1200">
                  <a:solidFill>
                    <a:schemeClr val="dk1"/>
                  </a:solidFill>
                  <a:latin typeface="DM Sans Medium"/>
                  <a:ea typeface="DM Sans Medium"/>
                  <a:cs typeface="DM Sans Medium"/>
                  <a:sym typeface="DM Sans Medium"/>
                </a:rPr>
                <a:t>Application Events</a:t>
              </a:r>
              <a:endParaRPr>
                <a:solidFill>
                  <a:schemeClr val="dk1"/>
                </a:solidFill>
                <a:latin typeface="DM Sans Medium"/>
                <a:ea typeface="DM Sans Medium"/>
                <a:cs typeface="DM Sans Medium"/>
                <a:sym typeface="DM Sans Medium"/>
              </a:endParaRPr>
            </a:p>
          </p:txBody>
        </p:sp>
      </p:grpSp>
      <p:cxnSp>
        <p:nvCxnSpPr>
          <p:cNvPr id="2783" name="Google Shape;2783;g13d286fe8e5_0_10598"/>
          <p:cNvCxnSpPr/>
          <p:nvPr/>
        </p:nvCxnSpPr>
        <p:spPr>
          <a:xfrm>
            <a:off x="2138369" y="5518582"/>
            <a:ext cx="243300" cy="0"/>
          </a:xfrm>
          <a:prstGeom prst="straightConnector1">
            <a:avLst/>
          </a:prstGeom>
          <a:noFill/>
          <a:ln w="19050" cap="flat" cmpd="sng">
            <a:solidFill>
              <a:schemeClr val="accent1"/>
            </a:solidFill>
            <a:prstDash val="solid"/>
            <a:round/>
            <a:headEnd type="none" w="sm" len="sm"/>
            <a:tailEnd type="triangle" w="med" len="med"/>
          </a:ln>
        </p:spPr>
      </p:cxnSp>
      <p:cxnSp>
        <p:nvCxnSpPr>
          <p:cNvPr id="2784" name="Google Shape;2784;g13d286fe8e5_0_10598"/>
          <p:cNvCxnSpPr/>
          <p:nvPr/>
        </p:nvCxnSpPr>
        <p:spPr>
          <a:xfrm>
            <a:off x="9170184" y="3360707"/>
            <a:ext cx="243300" cy="0"/>
          </a:xfrm>
          <a:prstGeom prst="straightConnector1">
            <a:avLst/>
          </a:prstGeom>
          <a:noFill/>
          <a:ln w="19050" cap="flat" cmpd="sng">
            <a:solidFill>
              <a:schemeClr val="accent1"/>
            </a:solidFill>
            <a:prstDash val="solid"/>
            <a:round/>
            <a:headEnd type="none" w="sm" len="sm"/>
            <a:tailEnd type="triangle" w="med" len="med"/>
          </a:ln>
        </p:spPr>
      </p:cxnSp>
      <p:cxnSp>
        <p:nvCxnSpPr>
          <p:cNvPr id="2785" name="Google Shape;2785;g13d286fe8e5_0_10598"/>
          <p:cNvCxnSpPr/>
          <p:nvPr/>
        </p:nvCxnSpPr>
        <p:spPr>
          <a:xfrm>
            <a:off x="9170184" y="5518582"/>
            <a:ext cx="243300" cy="0"/>
          </a:xfrm>
          <a:prstGeom prst="straightConnector1">
            <a:avLst/>
          </a:prstGeom>
          <a:noFill/>
          <a:ln w="19050" cap="flat" cmpd="sng">
            <a:solidFill>
              <a:schemeClr val="accent1"/>
            </a:solidFill>
            <a:prstDash val="solid"/>
            <a:round/>
            <a:headEnd type="none" w="sm" len="sm"/>
            <a:tailEnd type="triangle" w="med" len="med"/>
          </a:ln>
        </p:spPr>
      </p:cxnSp>
    </p:spTree>
  </p:cSld>
  <p:clrMapOvr>
    <a:masterClrMapping/>
  </p:clrMapOvr>
</p:sld>
</file>

<file path=ppt/theme/theme1.xml><?xml version="1.0" encoding="utf-8"?>
<a:theme xmlns:a="http://schemas.openxmlformats.org/drawingml/2006/main" name="White bkgrnd master">
  <a:themeElements>
    <a:clrScheme name="Custom 1">
      <a:dk1>
        <a:sysClr val="windowText" lastClr="000000"/>
      </a:dk1>
      <a:lt1>
        <a:sysClr val="window" lastClr="FFFFFF"/>
      </a:lt1>
      <a:dk2>
        <a:srgbClr val="004C4C"/>
      </a:dk2>
      <a:lt2>
        <a:srgbClr val="FFFFFF"/>
      </a:lt2>
      <a:accent1>
        <a:srgbClr val="009999"/>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FEF5E424-8FD0-4E1D-80B2-EEF7D0484FC5}"/>
    </a:ext>
  </a:extLst>
</a:theme>
</file>

<file path=ppt/theme/theme2.xml><?xml version="1.0" encoding="utf-8"?>
<a:theme xmlns:a="http://schemas.openxmlformats.org/drawingml/2006/main" name="Blu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BD18B8B9-D372-4514-8E21-5034DE6CE1D8}"/>
    </a:ext>
  </a:extLst>
</a:theme>
</file>

<file path=ppt/theme/theme3.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4463</Words>
  <Application>Microsoft Office PowerPoint</Application>
  <PresentationFormat>Widescreen</PresentationFormat>
  <Paragraphs>389</Paragraphs>
  <Slides>20</Slides>
  <Notes>17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Arial</vt:lpstr>
      <vt:lpstr>Arial Black</vt:lpstr>
      <vt:lpstr>Barlow</vt:lpstr>
      <vt:lpstr>Calibri</vt:lpstr>
      <vt:lpstr>Consolas</vt:lpstr>
      <vt:lpstr>DM Mono</vt:lpstr>
      <vt:lpstr>DM Sans</vt:lpstr>
      <vt:lpstr>DM Sans Medium</vt:lpstr>
      <vt:lpstr>Segoe UI</vt:lpstr>
      <vt:lpstr>Times New Roman</vt:lpstr>
      <vt:lpstr>Wingdings</vt:lpstr>
      <vt:lpstr>White bkgrnd master</vt:lpstr>
      <vt:lpstr>Blue bkgrnd master</vt:lpstr>
      <vt:lpstr>Delta Live Tables Building Reliable Data Pipelines   Modern data engineering in the lakehouse</vt:lpstr>
      <vt:lpstr>Nagaraj Sengodan  </vt:lpstr>
      <vt:lpstr>Introduction</vt:lpstr>
      <vt:lpstr>Databricks Data Intelligence Platform</vt:lpstr>
      <vt:lpstr>Lakehouse Platform</vt:lpstr>
      <vt:lpstr>PowerPoint Presentation</vt:lpstr>
      <vt:lpstr>Databricks Data Intelligence Platform</vt:lpstr>
      <vt:lpstr>PowerPoint Presentation</vt:lpstr>
      <vt:lpstr>PowerPoint Presentation</vt:lpstr>
      <vt:lpstr>Modern data engineering in the lakehouse</vt:lpstr>
      <vt:lpstr>Delta Live Tables</vt:lpstr>
      <vt:lpstr>Delta Live Tables </vt:lpstr>
      <vt:lpstr>Data Engineering</vt:lpstr>
      <vt:lpstr>Continuous or scheduled data ingestion</vt:lpstr>
      <vt:lpstr>Faster, smarter, and easier ingestion</vt:lpstr>
      <vt:lpstr>Data streaming</vt:lpstr>
      <vt:lpstr>PowerPoint Presentation</vt:lpstr>
      <vt:lpstr>Recap</vt:lpstr>
      <vt:lpstr>Q &amp; A</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2023-02-06T17:03:38Z</dcterms:created>
  <dcterms:modified xsi:type="dcterms:W3CDTF">2024-06-07T08:42:59Z</dcterms:modified>
</cp:coreProperties>
</file>